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303" r:id="rId3"/>
    <p:sldId id="288" r:id="rId4"/>
    <p:sldId id="310" r:id="rId5"/>
    <p:sldId id="287" r:id="rId6"/>
    <p:sldId id="289" r:id="rId7"/>
    <p:sldId id="275" r:id="rId8"/>
    <p:sldId id="257" r:id="rId9"/>
    <p:sldId id="273" r:id="rId10"/>
    <p:sldId id="280" r:id="rId11"/>
    <p:sldId id="282" r:id="rId12"/>
    <p:sldId id="290" r:id="rId13"/>
    <p:sldId id="291" r:id="rId14"/>
    <p:sldId id="293" r:id="rId15"/>
    <p:sldId id="311" r:id="rId16"/>
    <p:sldId id="299" r:id="rId17"/>
    <p:sldId id="304" r:id="rId18"/>
    <p:sldId id="283" r:id="rId19"/>
    <p:sldId id="306" r:id="rId20"/>
    <p:sldId id="307" r:id="rId21"/>
    <p:sldId id="308" r:id="rId22"/>
    <p:sldId id="286" r:id="rId23"/>
    <p:sldId id="305" r:id="rId2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989"/>
    <a:srgbClr val="4D4E56"/>
    <a:srgbClr val="939498"/>
    <a:srgbClr val="FF6D6D"/>
    <a:srgbClr val="003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FF088-3884-E04A-BA7D-5ADBA6DED45C}" v="1" dt="2024-10-03T12:54:45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>
      <p:cViewPr varScale="1">
        <p:scale>
          <a:sx n="104" d="100"/>
          <a:sy n="104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sa Beth Woodruff" userId="f562aef4-c2ef-435f-96d4-5510d5977148" providerId="ADAL" clId="{5E1FF088-3884-E04A-BA7D-5ADBA6DED45C}"/>
    <pc:docChg chg="mod modSld">
      <pc:chgData name="Alyssa Beth Woodruff" userId="f562aef4-c2ef-435f-96d4-5510d5977148" providerId="ADAL" clId="{5E1FF088-3884-E04A-BA7D-5ADBA6DED45C}" dt="2024-10-03T18:23:24.678" v="3"/>
      <pc:docMkLst>
        <pc:docMk/>
      </pc:docMkLst>
      <pc:sldChg chg="addSp delSp modSp mod">
        <pc:chgData name="Alyssa Beth Woodruff" userId="f562aef4-c2ef-435f-96d4-5510d5977148" providerId="ADAL" clId="{5E1FF088-3884-E04A-BA7D-5ADBA6DED45C}" dt="2024-10-03T12:54:48.796" v="2"/>
        <pc:sldMkLst>
          <pc:docMk/>
          <pc:sldMk cId="3352414511" sldId="262"/>
        </pc:sldMkLst>
        <pc:spChg chg="add del mod">
          <ac:chgData name="Alyssa Beth Woodruff" userId="f562aef4-c2ef-435f-96d4-5510d5977148" providerId="ADAL" clId="{5E1FF088-3884-E04A-BA7D-5ADBA6DED45C}" dt="2024-10-03T12:54:48.796" v="2"/>
          <ac:spMkLst>
            <pc:docMk/>
            <pc:sldMk cId="3352414511" sldId="262"/>
            <ac:spMk id="4" creationId="{52EB66AC-2D0F-BC9D-A1E7-A7924EE38A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5AA20-6E62-4860-9F1E-E3E55021D78D}" type="doc">
      <dgm:prSet loTypeId="urn:microsoft.com/office/officeart/2005/8/layout/venn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83D1F55-096E-442E-B53D-49D724D471F6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b="0" i="0">
              <a:latin typeface="Montserrat" pitchFamily="2" charset="77"/>
            </a:rPr>
            <a:t>2020</a:t>
          </a:r>
        </a:p>
      </dgm:t>
    </dgm:pt>
    <dgm:pt modelId="{89150AC4-C741-4F7F-BF80-1FC8676F75DD}" type="parTrans" cxnId="{10532387-05D4-463B-BEF6-A3A1E5A107B2}">
      <dgm:prSet/>
      <dgm:spPr/>
      <dgm:t>
        <a:bodyPr/>
        <a:lstStyle/>
        <a:p>
          <a:endParaRPr lang="en-US"/>
        </a:p>
      </dgm:t>
    </dgm:pt>
    <dgm:pt modelId="{D799B76A-39B4-4B06-8C66-6DFB3D0E41E7}" type="sibTrans" cxnId="{10532387-05D4-463B-BEF6-A3A1E5A107B2}">
      <dgm:prSet/>
      <dgm:spPr/>
      <dgm:t>
        <a:bodyPr/>
        <a:lstStyle/>
        <a:p>
          <a:endParaRPr lang="en-US"/>
        </a:p>
      </dgm:t>
    </dgm:pt>
    <dgm:pt modelId="{2F267CD3-07DB-4C22-A0D0-0FF1F5708067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b="0" i="0">
              <a:latin typeface="Montserrat" pitchFamily="2" charset="77"/>
            </a:rPr>
            <a:t>2021</a:t>
          </a:r>
        </a:p>
      </dgm:t>
    </dgm:pt>
    <dgm:pt modelId="{35D65E25-1034-45EB-A488-017E47079418}" type="parTrans" cxnId="{F209BD47-8BC0-4BBE-8D01-C2313A27ACB1}">
      <dgm:prSet/>
      <dgm:spPr/>
      <dgm:t>
        <a:bodyPr/>
        <a:lstStyle/>
        <a:p>
          <a:endParaRPr lang="en-US"/>
        </a:p>
      </dgm:t>
    </dgm:pt>
    <dgm:pt modelId="{FDE847EE-4AB7-4A25-9FDB-81DB2FB8C942}" type="sibTrans" cxnId="{F209BD47-8BC0-4BBE-8D01-C2313A27ACB1}">
      <dgm:prSet/>
      <dgm:spPr/>
      <dgm:t>
        <a:bodyPr/>
        <a:lstStyle/>
        <a:p>
          <a:endParaRPr lang="en-US"/>
        </a:p>
      </dgm:t>
    </dgm:pt>
    <dgm:pt modelId="{979A1C50-7318-42C8-823E-0672687C5D2F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algn="l"/>
          <a:r>
            <a:rPr lang="en-US" b="0" i="0">
              <a:latin typeface="Montserrat" pitchFamily="2" charset="77"/>
            </a:rPr>
            <a:t>2022</a:t>
          </a:r>
        </a:p>
      </dgm:t>
    </dgm:pt>
    <dgm:pt modelId="{88B54319-7F7F-4AEB-9A94-10BE2DB87757}" type="parTrans" cxnId="{CAAC404C-DBBC-4D22-AB8C-46B0B2494384}">
      <dgm:prSet/>
      <dgm:spPr/>
      <dgm:t>
        <a:bodyPr/>
        <a:lstStyle/>
        <a:p>
          <a:endParaRPr lang="en-US"/>
        </a:p>
      </dgm:t>
    </dgm:pt>
    <dgm:pt modelId="{D481624F-6041-4B06-8AC2-D1F76793D812}" type="sibTrans" cxnId="{CAAC404C-DBBC-4D22-AB8C-46B0B2494384}">
      <dgm:prSet/>
      <dgm:spPr/>
      <dgm:t>
        <a:bodyPr/>
        <a:lstStyle/>
        <a:p>
          <a:endParaRPr lang="en-US"/>
        </a:p>
      </dgm:t>
    </dgm:pt>
    <dgm:pt modelId="{2ADEF56E-797D-488C-B62D-5E6609D06C18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b="0" i="0">
              <a:latin typeface="Montserrat" pitchFamily="2" charset="77"/>
            </a:rPr>
            <a:t>2023</a:t>
          </a:r>
        </a:p>
      </dgm:t>
    </dgm:pt>
    <dgm:pt modelId="{87B7A322-6AA6-4318-9FC0-0264FA19AD3C}" type="parTrans" cxnId="{E6937C33-9486-4E32-B6E8-B859AD7593E9}">
      <dgm:prSet/>
      <dgm:spPr/>
      <dgm:t>
        <a:bodyPr/>
        <a:lstStyle/>
        <a:p>
          <a:endParaRPr lang="en-US"/>
        </a:p>
      </dgm:t>
    </dgm:pt>
    <dgm:pt modelId="{FBFE3393-7A30-4181-BE35-138DDC2065D0}" type="sibTrans" cxnId="{E6937C33-9486-4E32-B6E8-B859AD7593E9}">
      <dgm:prSet/>
      <dgm:spPr/>
      <dgm:t>
        <a:bodyPr/>
        <a:lstStyle/>
        <a:p>
          <a:endParaRPr lang="en-US"/>
        </a:p>
      </dgm:t>
    </dgm:pt>
    <dgm:pt modelId="{DD52872D-E608-4628-93C4-30B49AA3DB8D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b="0" i="0">
              <a:latin typeface="Montserrat" pitchFamily="2" charset="77"/>
            </a:rPr>
            <a:t>2024</a:t>
          </a:r>
        </a:p>
      </dgm:t>
    </dgm:pt>
    <dgm:pt modelId="{553E6DAB-53DA-492E-8378-54A1E3B34A49}" type="parTrans" cxnId="{9B774F06-3B02-4D96-997D-ECD392C06C6B}">
      <dgm:prSet/>
      <dgm:spPr/>
      <dgm:t>
        <a:bodyPr/>
        <a:lstStyle/>
        <a:p>
          <a:endParaRPr lang="en-US"/>
        </a:p>
      </dgm:t>
    </dgm:pt>
    <dgm:pt modelId="{3AF3B5D4-F602-4C07-B99D-F6F53936DDF6}" type="sibTrans" cxnId="{9B774F06-3B02-4D96-997D-ECD392C06C6B}">
      <dgm:prSet/>
      <dgm:spPr/>
      <dgm:t>
        <a:bodyPr/>
        <a:lstStyle/>
        <a:p>
          <a:endParaRPr lang="en-US"/>
        </a:p>
      </dgm:t>
    </dgm:pt>
    <dgm:pt modelId="{D629F24F-613F-472A-872E-ED6ADFE7C0A2}" type="pres">
      <dgm:prSet presAssocID="{1055AA20-6E62-4860-9F1E-E3E55021D78D}" presName="Name0" presStyleCnt="0">
        <dgm:presLayoutVars>
          <dgm:dir/>
          <dgm:resizeHandles val="exact"/>
        </dgm:presLayoutVars>
      </dgm:prSet>
      <dgm:spPr/>
    </dgm:pt>
    <dgm:pt modelId="{F1DA8AE1-A58E-4000-B9C9-AC31361050D3}" type="pres">
      <dgm:prSet presAssocID="{583D1F55-096E-442E-B53D-49D724D471F6}" presName="Name5" presStyleLbl="vennNode1" presStyleIdx="0" presStyleCnt="5">
        <dgm:presLayoutVars>
          <dgm:bulletEnabled val="1"/>
        </dgm:presLayoutVars>
      </dgm:prSet>
      <dgm:spPr/>
    </dgm:pt>
    <dgm:pt modelId="{85528658-AF3B-422A-9A07-370828AC8016}" type="pres">
      <dgm:prSet presAssocID="{D799B76A-39B4-4B06-8C66-6DFB3D0E41E7}" presName="space" presStyleCnt="0"/>
      <dgm:spPr/>
    </dgm:pt>
    <dgm:pt modelId="{51FB9F7D-85E7-46B3-B05C-8704F99E9B30}" type="pres">
      <dgm:prSet presAssocID="{2F267CD3-07DB-4C22-A0D0-0FF1F5708067}" presName="Name5" presStyleLbl="vennNode1" presStyleIdx="1" presStyleCnt="5">
        <dgm:presLayoutVars>
          <dgm:bulletEnabled val="1"/>
        </dgm:presLayoutVars>
      </dgm:prSet>
      <dgm:spPr/>
    </dgm:pt>
    <dgm:pt modelId="{C1C5FE5A-2F4F-44D1-8797-2F0DC3418CBF}" type="pres">
      <dgm:prSet presAssocID="{FDE847EE-4AB7-4A25-9FDB-81DB2FB8C942}" presName="space" presStyleCnt="0"/>
      <dgm:spPr/>
    </dgm:pt>
    <dgm:pt modelId="{72C7F6EA-BE63-4552-950F-8C70BBBCC3CE}" type="pres">
      <dgm:prSet presAssocID="{979A1C50-7318-42C8-823E-0672687C5D2F}" presName="Name5" presStyleLbl="vennNode1" presStyleIdx="2" presStyleCnt="5">
        <dgm:presLayoutVars>
          <dgm:bulletEnabled val="1"/>
        </dgm:presLayoutVars>
      </dgm:prSet>
      <dgm:spPr/>
    </dgm:pt>
    <dgm:pt modelId="{9C714A09-B7AF-44F3-84B2-796FC5A99904}" type="pres">
      <dgm:prSet presAssocID="{D481624F-6041-4B06-8AC2-D1F76793D812}" presName="space" presStyleCnt="0"/>
      <dgm:spPr/>
    </dgm:pt>
    <dgm:pt modelId="{B1F2D3B4-49FE-4765-9882-A7644AEE688B}" type="pres">
      <dgm:prSet presAssocID="{2ADEF56E-797D-488C-B62D-5E6609D06C18}" presName="Name5" presStyleLbl="vennNode1" presStyleIdx="3" presStyleCnt="5">
        <dgm:presLayoutVars>
          <dgm:bulletEnabled val="1"/>
        </dgm:presLayoutVars>
      </dgm:prSet>
      <dgm:spPr/>
    </dgm:pt>
    <dgm:pt modelId="{45732776-E00C-455E-861C-FFC407784C5E}" type="pres">
      <dgm:prSet presAssocID="{FBFE3393-7A30-4181-BE35-138DDC2065D0}" presName="space" presStyleCnt="0"/>
      <dgm:spPr/>
    </dgm:pt>
    <dgm:pt modelId="{BCC5974D-9D34-47B9-A2AE-2CF402748EA2}" type="pres">
      <dgm:prSet presAssocID="{DD52872D-E608-4628-93C4-30B49AA3DB8D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9B774F06-3B02-4D96-997D-ECD392C06C6B}" srcId="{1055AA20-6E62-4860-9F1E-E3E55021D78D}" destId="{DD52872D-E608-4628-93C4-30B49AA3DB8D}" srcOrd="4" destOrd="0" parTransId="{553E6DAB-53DA-492E-8378-54A1E3B34A49}" sibTransId="{3AF3B5D4-F602-4C07-B99D-F6F53936DDF6}"/>
    <dgm:cxn modelId="{A4381907-77E0-4104-8DD5-608436971F1F}" type="presOf" srcId="{979A1C50-7318-42C8-823E-0672687C5D2F}" destId="{72C7F6EA-BE63-4552-950F-8C70BBBCC3CE}" srcOrd="0" destOrd="0" presId="urn:microsoft.com/office/officeart/2005/8/layout/venn3"/>
    <dgm:cxn modelId="{F9031A32-02C1-4C63-879A-7E616B3CF71D}" type="presOf" srcId="{2ADEF56E-797D-488C-B62D-5E6609D06C18}" destId="{B1F2D3B4-49FE-4765-9882-A7644AEE688B}" srcOrd="0" destOrd="0" presId="urn:microsoft.com/office/officeart/2005/8/layout/venn3"/>
    <dgm:cxn modelId="{E6937C33-9486-4E32-B6E8-B859AD7593E9}" srcId="{1055AA20-6E62-4860-9F1E-E3E55021D78D}" destId="{2ADEF56E-797D-488C-B62D-5E6609D06C18}" srcOrd="3" destOrd="0" parTransId="{87B7A322-6AA6-4318-9FC0-0264FA19AD3C}" sibTransId="{FBFE3393-7A30-4181-BE35-138DDC2065D0}"/>
    <dgm:cxn modelId="{F209BD47-8BC0-4BBE-8D01-C2313A27ACB1}" srcId="{1055AA20-6E62-4860-9F1E-E3E55021D78D}" destId="{2F267CD3-07DB-4C22-A0D0-0FF1F5708067}" srcOrd="1" destOrd="0" parTransId="{35D65E25-1034-45EB-A488-017E47079418}" sibTransId="{FDE847EE-4AB7-4A25-9FDB-81DB2FB8C942}"/>
    <dgm:cxn modelId="{3D284A49-2CFD-433F-AD59-92C8FFDCDFB7}" type="presOf" srcId="{583D1F55-096E-442E-B53D-49D724D471F6}" destId="{F1DA8AE1-A58E-4000-B9C9-AC31361050D3}" srcOrd="0" destOrd="0" presId="urn:microsoft.com/office/officeart/2005/8/layout/venn3"/>
    <dgm:cxn modelId="{CAAC404C-DBBC-4D22-AB8C-46B0B2494384}" srcId="{1055AA20-6E62-4860-9F1E-E3E55021D78D}" destId="{979A1C50-7318-42C8-823E-0672687C5D2F}" srcOrd="2" destOrd="0" parTransId="{88B54319-7F7F-4AEB-9A94-10BE2DB87757}" sibTransId="{D481624F-6041-4B06-8AC2-D1F76793D812}"/>
    <dgm:cxn modelId="{B861804D-536D-46F6-AC47-08B5E6405ACD}" type="presOf" srcId="{DD52872D-E608-4628-93C4-30B49AA3DB8D}" destId="{BCC5974D-9D34-47B9-A2AE-2CF402748EA2}" srcOrd="0" destOrd="0" presId="urn:microsoft.com/office/officeart/2005/8/layout/venn3"/>
    <dgm:cxn modelId="{9610FD74-D62D-40E2-ABDD-2DA4E8095237}" type="presOf" srcId="{2F267CD3-07DB-4C22-A0D0-0FF1F5708067}" destId="{51FB9F7D-85E7-46B3-B05C-8704F99E9B30}" srcOrd="0" destOrd="0" presId="urn:microsoft.com/office/officeart/2005/8/layout/venn3"/>
    <dgm:cxn modelId="{10532387-05D4-463B-BEF6-A3A1E5A107B2}" srcId="{1055AA20-6E62-4860-9F1E-E3E55021D78D}" destId="{583D1F55-096E-442E-B53D-49D724D471F6}" srcOrd="0" destOrd="0" parTransId="{89150AC4-C741-4F7F-BF80-1FC8676F75DD}" sibTransId="{D799B76A-39B4-4B06-8C66-6DFB3D0E41E7}"/>
    <dgm:cxn modelId="{11417DBB-3E3E-40B2-94B9-B80CFA81DD13}" type="presOf" srcId="{1055AA20-6E62-4860-9F1E-E3E55021D78D}" destId="{D629F24F-613F-472A-872E-ED6ADFE7C0A2}" srcOrd="0" destOrd="0" presId="urn:microsoft.com/office/officeart/2005/8/layout/venn3"/>
    <dgm:cxn modelId="{5578A859-A905-4772-8127-33C12D70EC21}" type="presParOf" srcId="{D629F24F-613F-472A-872E-ED6ADFE7C0A2}" destId="{F1DA8AE1-A58E-4000-B9C9-AC31361050D3}" srcOrd="0" destOrd="0" presId="urn:microsoft.com/office/officeart/2005/8/layout/venn3"/>
    <dgm:cxn modelId="{DC049154-E7B7-44FC-A9C7-6BA7C7483D34}" type="presParOf" srcId="{D629F24F-613F-472A-872E-ED6ADFE7C0A2}" destId="{85528658-AF3B-422A-9A07-370828AC8016}" srcOrd="1" destOrd="0" presId="urn:microsoft.com/office/officeart/2005/8/layout/venn3"/>
    <dgm:cxn modelId="{519EC25C-A4B0-484B-AE5A-0C5AFA46B72D}" type="presParOf" srcId="{D629F24F-613F-472A-872E-ED6ADFE7C0A2}" destId="{51FB9F7D-85E7-46B3-B05C-8704F99E9B30}" srcOrd="2" destOrd="0" presId="urn:microsoft.com/office/officeart/2005/8/layout/venn3"/>
    <dgm:cxn modelId="{DA73255B-1710-43E6-B519-16580991FAD8}" type="presParOf" srcId="{D629F24F-613F-472A-872E-ED6ADFE7C0A2}" destId="{C1C5FE5A-2F4F-44D1-8797-2F0DC3418CBF}" srcOrd="3" destOrd="0" presId="urn:microsoft.com/office/officeart/2005/8/layout/venn3"/>
    <dgm:cxn modelId="{CDD6F4AB-7124-4FB8-A3D5-11E00C28CD07}" type="presParOf" srcId="{D629F24F-613F-472A-872E-ED6ADFE7C0A2}" destId="{72C7F6EA-BE63-4552-950F-8C70BBBCC3CE}" srcOrd="4" destOrd="0" presId="urn:microsoft.com/office/officeart/2005/8/layout/venn3"/>
    <dgm:cxn modelId="{4D507031-DABF-4479-8203-1D806E5D1397}" type="presParOf" srcId="{D629F24F-613F-472A-872E-ED6ADFE7C0A2}" destId="{9C714A09-B7AF-44F3-84B2-796FC5A99904}" srcOrd="5" destOrd="0" presId="urn:microsoft.com/office/officeart/2005/8/layout/venn3"/>
    <dgm:cxn modelId="{D9B34EF4-9E48-47EA-8AC9-25AF71BFB21B}" type="presParOf" srcId="{D629F24F-613F-472A-872E-ED6ADFE7C0A2}" destId="{B1F2D3B4-49FE-4765-9882-A7644AEE688B}" srcOrd="6" destOrd="0" presId="urn:microsoft.com/office/officeart/2005/8/layout/venn3"/>
    <dgm:cxn modelId="{5ADC88CA-AF36-4944-9A3C-D569978C39DF}" type="presParOf" srcId="{D629F24F-613F-472A-872E-ED6ADFE7C0A2}" destId="{45732776-E00C-455E-861C-FFC407784C5E}" srcOrd="7" destOrd="0" presId="urn:microsoft.com/office/officeart/2005/8/layout/venn3"/>
    <dgm:cxn modelId="{517709E1-110B-4C1F-9609-C632AAAF5F72}" type="presParOf" srcId="{D629F24F-613F-472A-872E-ED6ADFE7C0A2}" destId="{BCC5974D-9D34-47B9-A2AE-2CF402748EA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8AE1-A58E-4000-B9C9-AC31361050D3}">
      <dsp:nvSpPr>
        <dsp:cNvPr id="0" name=""/>
        <dsp:cNvSpPr/>
      </dsp:nvSpPr>
      <dsp:spPr>
        <a:xfrm>
          <a:off x="397" y="462797"/>
          <a:ext cx="774617" cy="774617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2630" tIns="17780" rIns="4263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Montserrat" pitchFamily="2" charset="77"/>
            </a:rPr>
            <a:t>2020</a:t>
          </a:r>
        </a:p>
      </dsp:txBody>
      <dsp:txXfrm>
        <a:off x="113837" y="576237"/>
        <a:ext cx="547737" cy="547737"/>
      </dsp:txXfrm>
    </dsp:sp>
    <dsp:sp modelId="{51FB9F7D-85E7-46B3-B05C-8704F99E9B30}">
      <dsp:nvSpPr>
        <dsp:cNvPr id="0" name=""/>
        <dsp:cNvSpPr/>
      </dsp:nvSpPr>
      <dsp:spPr>
        <a:xfrm>
          <a:off x="620091" y="462797"/>
          <a:ext cx="774617" cy="774617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2630" tIns="17780" rIns="4263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Montserrat" pitchFamily="2" charset="77"/>
            </a:rPr>
            <a:t>2021</a:t>
          </a:r>
        </a:p>
      </dsp:txBody>
      <dsp:txXfrm>
        <a:off x="733531" y="576237"/>
        <a:ext cx="547737" cy="547737"/>
      </dsp:txXfrm>
    </dsp:sp>
    <dsp:sp modelId="{72C7F6EA-BE63-4552-950F-8C70BBBCC3CE}">
      <dsp:nvSpPr>
        <dsp:cNvPr id="0" name=""/>
        <dsp:cNvSpPr/>
      </dsp:nvSpPr>
      <dsp:spPr>
        <a:xfrm>
          <a:off x="1239785" y="462797"/>
          <a:ext cx="774617" cy="774617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2630" tIns="17780" rIns="4263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Montserrat" pitchFamily="2" charset="77"/>
            </a:rPr>
            <a:t>2022</a:t>
          </a:r>
        </a:p>
      </dsp:txBody>
      <dsp:txXfrm>
        <a:off x="1353225" y="576237"/>
        <a:ext cx="547737" cy="547737"/>
      </dsp:txXfrm>
    </dsp:sp>
    <dsp:sp modelId="{B1F2D3B4-49FE-4765-9882-A7644AEE688B}">
      <dsp:nvSpPr>
        <dsp:cNvPr id="0" name=""/>
        <dsp:cNvSpPr/>
      </dsp:nvSpPr>
      <dsp:spPr>
        <a:xfrm>
          <a:off x="1859479" y="462797"/>
          <a:ext cx="774617" cy="774617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2630" tIns="17780" rIns="4263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Montserrat" pitchFamily="2" charset="77"/>
            </a:rPr>
            <a:t>2023</a:t>
          </a:r>
        </a:p>
      </dsp:txBody>
      <dsp:txXfrm>
        <a:off x="1972919" y="576237"/>
        <a:ext cx="547737" cy="547737"/>
      </dsp:txXfrm>
    </dsp:sp>
    <dsp:sp modelId="{BCC5974D-9D34-47B9-A2AE-2CF402748EA2}">
      <dsp:nvSpPr>
        <dsp:cNvPr id="0" name=""/>
        <dsp:cNvSpPr/>
      </dsp:nvSpPr>
      <dsp:spPr>
        <a:xfrm>
          <a:off x="2479173" y="462797"/>
          <a:ext cx="774617" cy="774617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2630" tIns="17780" rIns="4263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Montserrat" pitchFamily="2" charset="77"/>
            </a:rPr>
            <a:t>2024</a:t>
          </a:r>
        </a:p>
      </dsp:txBody>
      <dsp:txXfrm>
        <a:off x="2592613" y="576237"/>
        <a:ext cx="547737" cy="547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2121DBB-D1E7-470A-AAF2-473C466A5706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59DB16-8260-43A9-A6ED-8FE69F2A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6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DB16-8260-43A9-A6ED-8FE69F2A8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5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6581-A67D-4728-8E2C-B99CEEECC1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6581-A67D-4728-8E2C-B99CEEECC1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EMF looked</a:t>
            </a:r>
            <a:r>
              <a:rPr lang="en-US" baseline="0"/>
              <a:t> at ALL worker compensation claims submitted.  This could include Safe Patient Handling Injuries, slips and falls, ergonomic hazard injuries, needle sticks, etc.</a:t>
            </a:r>
          </a:p>
          <a:p>
            <a:endParaRPr lang="en-US" baseline="0"/>
          </a:p>
          <a:p>
            <a:r>
              <a:rPr lang="en-US" baseline="0"/>
              <a:t>Since EMF looks at previous experience, committing to an ongoing safety program and culture is important.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6581-A67D-4728-8E2C-B99CEEECC1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example</a:t>
            </a:r>
            <a:r>
              <a:rPr lang="en-US" baseline="0"/>
              <a:t> is to give a simple explanation to how the credit may be applied.  </a:t>
            </a:r>
          </a:p>
          <a:p>
            <a:endParaRPr lang="en-US" baseline="0"/>
          </a:p>
          <a:p>
            <a:r>
              <a:rPr lang="en-US" baseline="0"/>
              <a:t>There is </a:t>
            </a:r>
            <a:r>
              <a:rPr lang="en-US" b="1" u="sng" baseline="0"/>
              <a:t>MUCH</a:t>
            </a:r>
            <a:r>
              <a:rPr lang="en-US" baseline="0"/>
              <a:t> more that goes into an insurance premium calculation!!!!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6581-A67D-4728-8E2C-B99CEEECC1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0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DB16-8260-43A9-A6ED-8FE69F2A85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example</a:t>
            </a:r>
            <a:r>
              <a:rPr lang="en-US" baseline="0"/>
              <a:t> is to give a simple explanation to how the credit may be applied.  </a:t>
            </a:r>
          </a:p>
          <a:p>
            <a:endParaRPr lang="en-US" baseline="0"/>
          </a:p>
          <a:p>
            <a:r>
              <a:rPr lang="en-US" baseline="0"/>
              <a:t>There is </a:t>
            </a:r>
            <a:r>
              <a:rPr lang="en-US" b="1" u="sng" baseline="0"/>
              <a:t>MUCH</a:t>
            </a:r>
            <a:r>
              <a:rPr lang="en-US" baseline="0"/>
              <a:t> more that goes into an insurance premium calculation!!!!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6581-A67D-4728-8E2C-B99CEEECC1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 userDrawn="1"/>
        </p:nvSpPr>
        <p:spPr>
          <a:xfrm>
            <a:off x="-586" y="3503292"/>
            <a:ext cx="9144000" cy="334803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239" y="4137959"/>
            <a:ext cx="6858000" cy="762514"/>
          </a:xfrm>
        </p:spPr>
        <p:txBody>
          <a:bodyPr>
            <a:normAutofit/>
          </a:bodyPr>
          <a:lstStyle>
            <a:lvl1pPr marL="0" indent="0" algn="l">
              <a:buNone/>
              <a:defRPr sz="2400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6406" y="6365228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MM/DD/YYYY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68016" y="6367494"/>
            <a:ext cx="2057400" cy="365125"/>
          </a:xfrm>
        </p:spPr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37628" b="61744"/>
          <a:stretch/>
        </p:blipFill>
        <p:spPr>
          <a:xfrm>
            <a:off x="-571" y="13514"/>
            <a:ext cx="9143985" cy="373739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586" y="13514"/>
            <a:ext cx="9144000" cy="3737391"/>
          </a:xfrm>
          <a:prstGeom prst="rect">
            <a:avLst/>
          </a:prstGeom>
          <a:solidFill>
            <a:srgbClr val="003F8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1366822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50" y="5386817"/>
            <a:ext cx="2572609" cy="1162245"/>
          </a:xfrm>
          <a:prstGeom prst="rect">
            <a:avLst/>
          </a:prstGeom>
        </p:spPr>
      </p:pic>
      <p:sp>
        <p:nvSpPr>
          <p:cNvPr id="26" name="Subtitle 1"/>
          <p:cNvSpPr txBox="1">
            <a:spLocks/>
          </p:cNvSpPr>
          <p:nvPr userDrawn="1"/>
        </p:nvSpPr>
        <p:spPr>
          <a:xfrm>
            <a:off x="681095" y="3779112"/>
            <a:ext cx="6858000" cy="50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F87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Montserrat Medium" panose="00000600000000000000" pitchFamily="2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6832250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E49E2E-2161-4513-90C9-6B92C4EC839A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4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44" r="50845" b="44617"/>
          <a:stretch/>
        </p:blipFill>
        <p:spPr>
          <a:xfrm>
            <a:off x="-18107" y="-27161"/>
            <a:ext cx="9153054" cy="68896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8879" y="0"/>
            <a:ext cx="9144001" cy="6862526"/>
          </a:xfrm>
          <a:prstGeom prst="rect">
            <a:avLst/>
          </a:prstGeom>
          <a:solidFill>
            <a:srgbClr val="003F8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85" y="5946361"/>
            <a:ext cx="1753511" cy="67638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10399"/>
            <a:ext cx="7886700" cy="1325563"/>
          </a:xfr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44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34401" r="2348" b="19607"/>
          <a:stretch/>
        </p:blipFill>
        <p:spPr>
          <a:xfrm>
            <a:off x="0" y="10933"/>
            <a:ext cx="9134948" cy="68470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0933"/>
            <a:ext cx="9144001" cy="6862526"/>
          </a:xfrm>
          <a:prstGeom prst="rect">
            <a:avLst/>
          </a:prstGeom>
          <a:solidFill>
            <a:srgbClr val="003F8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85" y="5946361"/>
            <a:ext cx="1753511" cy="67638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10399"/>
            <a:ext cx="7886700" cy="132556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2008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6"/>
          <a:stretch/>
        </p:blipFill>
        <p:spPr>
          <a:xfrm>
            <a:off x="0" y="0"/>
            <a:ext cx="9153053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" y="-2263"/>
            <a:ext cx="9144001" cy="6862526"/>
          </a:xfrm>
          <a:prstGeom prst="rect">
            <a:avLst/>
          </a:prstGeom>
          <a:solidFill>
            <a:srgbClr val="003F8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85" y="5946361"/>
            <a:ext cx="1753511" cy="6763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10399"/>
            <a:ext cx="7886700" cy="132556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6420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45417" r="4964" b="10116"/>
          <a:stretch/>
        </p:blipFill>
        <p:spPr>
          <a:xfrm>
            <a:off x="0" y="0"/>
            <a:ext cx="9125893" cy="68796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0010"/>
            <a:ext cx="9144001" cy="6868009"/>
          </a:xfrm>
          <a:prstGeom prst="rect">
            <a:avLst/>
          </a:prstGeom>
          <a:solidFill>
            <a:srgbClr val="003F8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85" y="5946361"/>
            <a:ext cx="1753511" cy="67638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10399"/>
            <a:ext cx="7886700" cy="132556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663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547" r="9202" b="821"/>
          <a:stretch/>
        </p:blipFill>
        <p:spPr>
          <a:xfrm>
            <a:off x="1" y="-1"/>
            <a:ext cx="9134946" cy="68534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27160"/>
            <a:ext cx="9143999" cy="6885160"/>
          </a:xfrm>
          <a:prstGeom prst="rect">
            <a:avLst/>
          </a:prstGeom>
          <a:solidFill>
            <a:srgbClr val="003F8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85" y="5946361"/>
            <a:ext cx="1753511" cy="67638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10399"/>
            <a:ext cx="7886700" cy="132556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1065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34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09328" y="1599855"/>
            <a:ext cx="6265948" cy="37838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Bio Text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84935" y="3621970"/>
            <a:ext cx="2424393" cy="1761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en-US">
                <a:solidFill>
                  <a:srgbClr val="003F87"/>
                </a:solidFill>
                <a:latin typeface="Montserrat Medium" panose="00000600000000000000" pitchFamily="2" charset="0"/>
              </a:rPr>
              <a:t>Department</a:t>
            </a:r>
            <a:r>
              <a:rPr lang="en-US" baseline="0">
                <a:solidFill>
                  <a:srgbClr val="003F87"/>
                </a:solidFill>
                <a:latin typeface="Montserrat Medium" panose="00000600000000000000" pitchFamily="2" charset="0"/>
              </a:rPr>
              <a:t> Team</a:t>
            </a:r>
            <a:endParaRPr lang="en-US">
              <a:solidFill>
                <a:srgbClr val="003F87"/>
              </a:solidFill>
              <a:latin typeface="Montserrat Medium" panose="00000600000000000000" pitchFamily="2" charset="0"/>
            </a:endParaRPr>
          </a:p>
          <a:p>
            <a:pPr>
              <a:spcAft>
                <a:spcPts val="200"/>
              </a:spcAft>
            </a:pPr>
            <a:r>
              <a:rPr lang="en-US">
                <a:solidFill>
                  <a:srgbClr val="003F87"/>
                </a:solidFill>
              </a:rPr>
              <a:t>Name</a:t>
            </a:r>
          </a:p>
          <a:p>
            <a:pPr>
              <a:spcAft>
                <a:spcPts val="200"/>
              </a:spcAft>
            </a:pPr>
            <a:r>
              <a:rPr lang="en-US" i="1">
                <a:solidFill>
                  <a:srgbClr val="003F87"/>
                </a:solidFill>
              </a:rPr>
              <a:t>Title</a:t>
            </a:r>
          </a:p>
          <a:p>
            <a:br>
              <a:rPr lang="en-US">
                <a:solidFill>
                  <a:srgbClr val="003F87"/>
                </a:solidFill>
              </a:rPr>
            </a:br>
            <a:br>
              <a:rPr lang="en-US">
                <a:solidFill>
                  <a:srgbClr val="003F87"/>
                </a:solidFill>
              </a:rPr>
            </a:br>
            <a:endParaRPr lang="en-US">
              <a:solidFill>
                <a:srgbClr val="003F8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8" y="1599854"/>
            <a:ext cx="1830996" cy="18298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9968" y="569314"/>
            <a:ext cx="7886700" cy="95764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20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Up 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743" r="50845" b="56620"/>
          <a:stretch/>
        </p:blipFill>
        <p:spPr>
          <a:xfrm>
            <a:off x="-8878" y="5436"/>
            <a:ext cx="9153054" cy="41736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8878" y="-12325"/>
            <a:ext cx="9144001" cy="4193689"/>
          </a:xfrm>
          <a:prstGeom prst="rect">
            <a:avLst/>
          </a:prstGeom>
          <a:solidFill>
            <a:srgbClr val="003F8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526626" y="2310577"/>
            <a:ext cx="2083567" cy="1401750"/>
          </a:xfrm>
        </p:spPr>
        <p:txBody>
          <a:bodyPr anchor="t">
            <a:noAutofit/>
          </a:bodyPr>
          <a:lstStyle>
            <a:lvl1pPr algn="ctr">
              <a:defRPr sz="1200" cap="none" baseline="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56944" y="493434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2793533" y="493434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4930122" y="493434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7066711" y="493434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273295" y="6082333"/>
            <a:ext cx="7886700" cy="59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small" baseline="0">
                <a:solidFill>
                  <a:srgbClr val="003F87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your </a:t>
            </a:r>
            <a:r>
              <a:rPr lang="en-US" err="1"/>
              <a:t>onegroup</a:t>
            </a:r>
            <a:r>
              <a:rPr lang="en-US"/>
              <a:t> team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350390" y="2310577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672337" y="2301699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6818043" y="2306992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Up 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743" r="50845" b="43049"/>
          <a:stretch/>
        </p:blipFill>
        <p:spPr>
          <a:xfrm>
            <a:off x="-10724" y="0"/>
            <a:ext cx="9153054" cy="585759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8630"/>
            <a:ext cx="9144001" cy="5866222"/>
          </a:xfrm>
          <a:prstGeom prst="rect">
            <a:avLst/>
          </a:prstGeom>
          <a:solidFill>
            <a:srgbClr val="003F8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508870" y="1982120"/>
            <a:ext cx="2083567" cy="1401750"/>
          </a:xfrm>
        </p:spPr>
        <p:txBody>
          <a:bodyPr anchor="t">
            <a:noAutofit/>
          </a:bodyPr>
          <a:lstStyle>
            <a:lvl1pPr algn="ctr">
              <a:defRPr sz="1200" cap="none" baseline="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65822" y="315898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2802411" y="315898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4939000" y="315898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7075589" y="315898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202275" y="6141205"/>
            <a:ext cx="7886700" cy="59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small" baseline="0">
                <a:solidFill>
                  <a:srgbClr val="003F87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your </a:t>
            </a:r>
            <a:r>
              <a:rPr lang="en-US" err="1"/>
              <a:t>onegroup</a:t>
            </a:r>
            <a:r>
              <a:rPr lang="en-US"/>
              <a:t> team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394777" y="1982120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681215" y="1973242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6826921" y="1978535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2491114" y="4707829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665822" y="3059363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2802411" y="3059363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939000" y="3059363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7075589" y="3059363"/>
            <a:ext cx="1494134" cy="1494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65799" y="4707829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4645703" y="4698951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5" name="Title 1"/>
          <p:cNvSpPr txBox="1">
            <a:spLocks/>
          </p:cNvSpPr>
          <p:nvPr userDrawn="1"/>
        </p:nvSpPr>
        <p:spPr>
          <a:xfrm>
            <a:off x="6791409" y="4704244"/>
            <a:ext cx="2083567" cy="140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cap="none" baseline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email@OneGroup.com</a:t>
            </a:r>
            <a:br>
              <a:rPr lang="en-US"/>
            </a:br>
            <a:r>
              <a:rPr lang="en-US"/>
              <a:t>123-456-7890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 userDrawn="1"/>
        </p:nvSpPr>
        <p:spPr>
          <a:xfrm>
            <a:off x="-586" y="3503292"/>
            <a:ext cx="9144000" cy="334803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239" y="3765101"/>
            <a:ext cx="6858000" cy="503436"/>
          </a:xfrm>
        </p:spPr>
        <p:txBody>
          <a:bodyPr>
            <a:normAutofit/>
          </a:bodyPr>
          <a:lstStyle>
            <a:lvl1pPr marL="0" indent="0" algn="l">
              <a:buNone/>
              <a:defRPr sz="2400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we appreciate your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6406" y="6365228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MM/DD/YYYY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68016" y="6367494"/>
            <a:ext cx="2057400" cy="365125"/>
          </a:xfrm>
        </p:spPr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37628" b="61744"/>
          <a:stretch/>
        </p:blipFill>
        <p:spPr>
          <a:xfrm>
            <a:off x="-571" y="13514"/>
            <a:ext cx="9143985" cy="37373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586" y="13514"/>
            <a:ext cx="9144000" cy="3737391"/>
          </a:xfrm>
          <a:prstGeom prst="rect">
            <a:avLst/>
          </a:prstGeom>
          <a:solidFill>
            <a:srgbClr val="003F8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6682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50" y="5386817"/>
            <a:ext cx="2572609" cy="11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7172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391760"/>
            <a:ext cx="8424909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45727"/>
            <a:ext cx="842490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40" y="6374107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351" y="1825625"/>
            <a:ext cx="41774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3311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340" y="636522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340" y="640961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7351" y="595947"/>
            <a:ext cx="8424909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51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68" y="569313"/>
            <a:ext cx="7886700" cy="1325563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340" y="6365229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34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665825"/>
            <a:ext cx="4629150" cy="519522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34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371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373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34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1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4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5523-C7B7-4D97-A43A-9CD646A6D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3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560437"/>
            <a:ext cx="8424909" cy="1046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639190"/>
            <a:ext cx="8424909" cy="444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004" y="63208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8016" y="6320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0445523-C7B7-4D97-A43A-9CD646A6D2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24" y="6178856"/>
            <a:ext cx="1282617" cy="497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4" b="92598"/>
          <a:stretch/>
        </p:blipFill>
        <p:spPr>
          <a:xfrm>
            <a:off x="0" y="0"/>
            <a:ext cx="9144000" cy="5556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63027"/>
          </a:xfrm>
          <a:prstGeom prst="rect">
            <a:avLst/>
          </a:prstGeom>
          <a:solidFill>
            <a:srgbClr val="003F8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701" r:id="rId16"/>
    <p:sldLayoutId id="2147483677" r:id="rId17"/>
    <p:sldLayoutId id="2147483678" r:id="rId18"/>
    <p:sldLayoutId id="214748370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3F87"/>
          </a:solidFill>
          <a:latin typeface="Montserrat Medium" panose="000006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F87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/>
              <a:t>m</a:t>
            </a:r>
            <a:r>
              <a:rPr lang="en-US" sz="2400" err="1"/>
              <a:t>egan</a:t>
            </a:r>
            <a:r>
              <a:rPr lang="en-US" sz="2400"/>
              <a:t> coville, </a:t>
            </a:r>
            <a:r>
              <a:rPr lang="en-US" sz="2400" err="1"/>
              <a:t>ms</a:t>
            </a:r>
            <a:r>
              <a:rPr lang="en-US" sz="2400"/>
              <a:t>, </a:t>
            </a:r>
            <a:r>
              <a:rPr lang="en-US" sz="2400" err="1"/>
              <a:t>otr</a:t>
            </a:r>
            <a:r>
              <a:rPr lang="en-US" sz="2400"/>
              <a:t>/l, arm, </a:t>
            </a:r>
            <a:r>
              <a:rPr lang="en-US" sz="2400" err="1"/>
              <a:t>csphp</a:t>
            </a:r>
            <a:endParaRPr lang="en-US" sz="2400"/>
          </a:p>
          <a:p>
            <a:r>
              <a:rPr lang="en-US" sz="2400"/>
              <a:t>director, risk management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9171" y="1674290"/>
            <a:ext cx="8504829" cy="26142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chemeClr val="bg1">
                    <a:lumMod val="95000"/>
                  </a:schemeClr>
                </a:solidFill>
              </a:rPr>
              <a:t>New York’s Changes to the Workers’ Compensation MOD Calculation – How it Impacts </a:t>
            </a:r>
            <a:br>
              <a:rPr lang="en-US" altLang="en-US" sz="4000">
                <a:solidFill>
                  <a:schemeClr val="bg1">
                    <a:lumMod val="95000"/>
                  </a:schemeClr>
                </a:solidFill>
              </a:rPr>
            </a:br>
            <a:r>
              <a:rPr lang="en-US" altLang="en-US" sz="4000">
                <a:solidFill>
                  <a:schemeClr val="bg1">
                    <a:lumMod val="95000"/>
                  </a:schemeClr>
                </a:solidFill>
              </a:rPr>
              <a:t>Your Business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578224" y="1800677"/>
            <a:ext cx="798755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96" tIns="44948" rIns="89896" bIns="44948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1018824" rtl="0" eaLnBrk="1" latinLnBrk="0" hangingPunct="1">
              <a:spcBef>
                <a:spcPts val="2000"/>
              </a:spcBef>
              <a:buNone/>
              <a:defRPr sz="2800" kern="1200">
                <a:solidFill>
                  <a:srgbClr val="80828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en-US" sz="2000" dirty="0">
                <a:solidFill>
                  <a:srgbClr val="365989"/>
                </a:solidFill>
                <a:latin typeface="Montserrat Medium" pitchFamily="2" charset="77"/>
              </a:rPr>
              <a:t>Experience Modification Factor (EMF)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70672" y="4639236"/>
            <a:ext cx="7802656" cy="14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898989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89898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98989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98989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9898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9898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9898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9898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98989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590"/>
              </a:spcAft>
              <a:buFont typeface="Symbol" pitchFamily="18" charset="2"/>
              <a:buChar char="·"/>
            </a:pPr>
            <a:r>
              <a:rPr lang="en-US" altLang="en-US" sz="1600" dirty="0">
                <a:solidFill>
                  <a:srgbClr val="4D4E56"/>
                </a:solidFill>
                <a:latin typeface="Montserrat Medium" pitchFamily="2" charset="77"/>
                <a:cs typeface="Arial" charset="0"/>
              </a:rPr>
              <a:t>Uses the </a:t>
            </a:r>
            <a:r>
              <a:rPr lang="en-US" altLang="en-US" sz="1600" dirty="0">
                <a:solidFill>
                  <a:srgbClr val="365989"/>
                </a:solidFill>
                <a:latin typeface="Montserrat Medium" pitchFamily="2" charset="77"/>
                <a:cs typeface="Arial" charset="0"/>
              </a:rPr>
              <a:t>oldest 3 years </a:t>
            </a:r>
            <a:r>
              <a:rPr lang="en-US" altLang="en-US" sz="1600" dirty="0">
                <a:solidFill>
                  <a:srgbClr val="4D4E56"/>
                </a:solidFill>
                <a:latin typeface="Montserrat Medium" pitchFamily="2" charset="77"/>
                <a:cs typeface="Arial" charset="0"/>
              </a:rPr>
              <a:t>of the last </a:t>
            </a:r>
            <a:r>
              <a:rPr lang="en-US" altLang="en-US" sz="1600" dirty="0">
                <a:solidFill>
                  <a:srgbClr val="365989"/>
                </a:solidFill>
                <a:latin typeface="Montserrat Medium" pitchFamily="2" charset="77"/>
                <a:cs typeface="Arial" charset="0"/>
              </a:rPr>
              <a:t>4 years </a:t>
            </a:r>
            <a:r>
              <a:rPr lang="en-US" altLang="en-US" sz="1600" dirty="0">
                <a:solidFill>
                  <a:srgbClr val="4D4E56"/>
                </a:solidFill>
                <a:latin typeface="Montserrat Medium" pitchFamily="2" charset="77"/>
                <a:cs typeface="Arial" charset="0"/>
              </a:rPr>
              <a:t>experience</a:t>
            </a:r>
          </a:p>
          <a:p>
            <a:pPr lvl="1"/>
            <a:r>
              <a:rPr lang="en-US" sz="1400" dirty="0">
                <a:solidFill>
                  <a:srgbClr val="4D4E56"/>
                </a:solidFill>
                <a:latin typeface="Montserrat" pitchFamily="2" charset="77"/>
              </a:rPr>
              <a:t>Credit: Better than expected (&lt;1.0)  – Positive impact on Mod &amp; Premium</a:t>
            </a:r>
          </a:p>
          <a:p>
            <a:pPr lvl="1"/>
            <a:r>
              <a:rPr lang="en-US" sz="1400" dirty="0">
                <a:solidFill>
                  <a:srgbClr val="4D4E56"/>
                </a:solidFill>
                <a:latin typeface="Montserrat" pitchFamily="2" charset="77"/>
              </a:rPr>
              <a:t>Debit: Worse than expected (&gt;1.0)  – Negative impact on Mod &amp; Premium</a:t>
            </a:r>
          </a:p>
          <a:p>
            <a:pPr lvl="1"/>
            <a:r>
              <a:rPr lang="en-US" sz="1400" dirty="0">
                <a:solidFill>
                  <a:srgbClr val="4D4E56"/>
                </a:solidFill>
                <a:latin typeface="Montserrat" pitchFamily="2" charset="77"/>
              </a:rPr>
              <a:t>Unity: Equal to expected (=1.0) – Neutral impact on Mod &amp; Premium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590"/>
              </a:spcAft>
              <a:buFont typeface="Symbol" pitchFamily="18" charset="2"/>
              <a:buChar char="·"/>
            </a:pPr>
            <a:endParaRPr lang="en-US" altLang="en-US" sz="1765" b="1" dirty="0">
              <a:solidFill>
                <a:srgbClr val="003F87"/>
              </a:solidFill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8073" y="3007682"/>
            <a:ext cx="3254188" cy="1700212"/>
            <a:chOff x="3185160" y="3499981"/>
            <a:chExt cx="3688080" cy="1926907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875612313"/>
                </p:ext>
              </p:extLst>
            </p:nvPr>
          </p:nvGraphicFramePr>
          <p:xfrm>
            <a:off x="3185160" y="3499981"/>
            <a:ext cx="3688080" cy="19269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Multiply 8"/>
            <p:cNvSpPr/>
            <p:nvPr/>
          </p:nvSpPr>
          <p:spPr>
            <a:xfrm>
              <a:off x="5163472" y="3619923"/>
              <a:ext cx="1124585" cy="1637877"/>
            </a:xfrm>
            <a:prstGeom prst="mathMultiply">
              <a:avLst>
                <a:gd name="adj1" fmla="val 13520"/>
              </a:avLst>
            </a:prstGeom>
            <a:solidFill>
              <a:srgbClr val="FF0000">
                <a:alpha val="28000"/>
              </a:srgbClr>
            </a:solidFill>
            <a:ln>
              <a:solidFill>
                <a:schemeClr val="accent1">
                  <a:shade val="50000"/>
                  <a:alpha val="4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96" tIns="44948" rIns="89896" bIns="44948" anchor="ctr"/>
            <a:lstStyle/>
            <a:p>
              <a:pPr algn="ctr">
                <a:defRPr/>
              </a:pPr>
              <a:endParaRPr lang="en-US" sz="1588">
                <a:solidFill>
                  <a:srgbClr val="FFFFFF"/>
                </a:solidFill>
                <a:latin typeface="Montserrat" pitchFamily="2" charset="77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2287" y="2511783"/>
            <a:ext cx="3092124" cy="721716"/>
            <a:chOff x="3771900" y="2664984"/>
            <a:chExt cx="2766060" cy="915820"/>
          </a:xfrm>
        </p:grpSpPr>
        <p:sp>
          <p:nvSpPr>
            <p:cNvPr id="8" name="TextBox 7"/>
            <p:cNvSpPr txBox="1"/>
            <p:nvPr/>
          </p:nvSpPr>
          <p:spPr>
            <a:xfrm>
              <a:off x="3771900" y="2664984"/>
              <a:ext cx="2766060" cy="915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9896" tIns="44948" rIns="89896" bIns="44948">
              <a:spAutoFit/>
            </a:bodyPr>
            <a:lstStyle/>
            <a:p>
              <a:pPr algn="ctr">
                <a:spcBef>
                  <a:spcPts val="590"/>
                </a:spcBef>
                <a:defRPr/>
              </a:pPr>
              <a:r>
                <a:rPr lang="en-US" cap="small">
                  <a:solidFill>
                    <a:srgbClr val="4D4E56"/>
                  </a:solidFill>
                  <a:latin typeface="Montserrat" pitchFamily="2" charset="77"/>
                  <a:cs typeface="Arial" charset="0"/>
                </a:rPr>
                <a:t>Actual Losses</a:t>
              </a:r>
            </a:p>
            <a:p>
              <a:pPr algn="ctr">
                <a:spcBef>
                  <a:spcPts val="590"/>
                </a:spcBef>
                <a:defRPr/>
              </a:pPr>
              <a:r>
                <a:rPr lang="en-US" cap="small">
                  <a:solidFill>
                    <a:srgbClr val="4D4E56"/>
                  </a:solidFill>
                  <a:latin typeface="Montserrat" pitchFamily="2" charset="77"/>
                  <a:cs typeface="Arial" charset="0"/>
                </a:rPr>
                <a:t>Expected Losses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4251448" y="3105362"/>
              <a:ext cx="178080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2"/>
          <p:cNvSpPr>
            <a:spLocks noGrp="1"/>
          </p:cNvSpPr>
          <p:nvPr>
            <p:ph type="title"/>
          </p:nvPr>
        </p:nvSpPr>
        <p:spPr bwMode="auto">
          <a:xfrm>
            <a:off x="543032" y="633530"/>
            <a:ext cx="8209429" cy="876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96" tIns="44948" rIns="89896" bIns="4494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rgbClr val="365989"/>
                </a:solidFill>
                <a:latin typeface="Montserrat SemiBold"/>
              </a:rPr>
              <a:t>How is a workers’ compensation premium calculated?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B58697-6560-6244-3107-E57701810F82}"/>
              </a:ext>
            </a:extLst>
          </p:cNvPr>
          <p:cNvGrpSpPr/>
          <p:nvPr/>
        </p:nvGrpSpPr>
        <p:grpSpPr>
          <a:xfrm>
            <a:off x="5377576" y="2506569"/>
            <a:ext cx="2069999" cy="1532906"/>
            <a:chOff x="4023360" y="2159001"/>
            <a:chExt cx="2626361" cy="2012211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9552853A-289A-5724-8EFA-8BE85F557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360" y="2159001"/>
              <a:ext cx="2615883" cy="406983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101882" tIns="50941" rIns="101882" bIns="50941" anchor="ctr"/>
            <a:lstStyle/>
            <a:p>
              <a:pPr algn="ctr">
                <a:defRPr/>
              </a:pPr>
              <a:r>
                <a:rPr lang="en-US" sz="1400">
                  <a:solidFill>
                    <a:srgbClr val="FFFFFF"/>
                  </a:solidFill>
                  <a:latin typeface="Montserrat" pitchFamily="2" charset="77"/>
                </a:rPr>
                <a:t>worse than expected</a:t>
              </a: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49EBAEA0-AFF7-ACD6-48D2-C7A42143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02" y="2824692"/>
              <a:ext cx="1156018" cy="47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898989"/>
                  </a:solidFill>
                  <a:latin typeface="Franklin Gothic Medium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898989"/>
                  </a:solidFill>
                  <a:latin typeface="Franklin Gothic Medium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898989"/>
                  </a:solidFill>
                  <a:latin typeface="Franklin Gothic Medium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898989"/>
                  </a:solidFill>
                  <a:latin typeface="Franklin Gothic Medium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898989"/>
                  </a:solidFill>
                  <a:latin typeface="Franklin Gothic Medium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898989"/>
                  </a:solidFill>
                  <a:latin typeface="Franklin Gothic Medium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898989"/>
                  </a:solidFill>
                  <a:latin typeface="Franklin Gothic Medium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898989"/>
                  </a:solidFill>
                  <a:latin typeface="Franklin Gothic Medium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898989"/>
                  </a:solidFill>
                  <a:latin typeface="Franklin Gothic Medium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3F87"/>
                  </a:solidFill>
                  <a:cs typeface="Arial" charset="0"/>
                </a:rPr>
                <a:t>1.00</a:t>
              </a:r>
            </a:p>
          </p:txBody>
        </p:sp>
        <p:sp>
          <p:nvSpPr>
            <p:cNvPr id="14" name="Up Arrow 14">
              <a:extLst>
                <a:ext uri="{FF2B5EF4-FFF2-40B4-BE49-F238E27FC236}">
                  <a16:creationId xmlns:a16="http://schemas.microsoft.com/office/drawing/2014/main" id="{EBF8878A-EF09-FEEF-942F-B8D22EA214B8}"/>
                </a:ext>
              </a:extLst>
            </p:cNvPr>
            <p:cNvSpPr/>
            <p:nvPr/>
          </p:nvSpPr>
          <p:spPr>
            <a:xfrm>
              <a:off x="5163662" y="2610592"/>
              <a:ext cx="335280" cy="300460"/>
            </a:xfrm>
            <a:prstGeom prst="upArrow">
              <a:avLst/>
            </a:prstGeom>
            <a:solidFill>
              <a:srgbClr val="DDE5FF"/>
            </a:solidFill>
            <a:ln w="3175">
              <a:solidFill>
                <a:srgbClr val="003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5" name="Up Arrow 15">
              <a:extLst>
                <a:ext uri="{FF2B5EF4-FFF2-40B4-BE49-F238E27FC236}">
                  <a16:creationId xmlns:a16="http://schemas.microsoft.com/office/drawing/2014/main" id="{5EA97EBB-35E8-D18B-E29E-74D7267BF402}"/>
                </a:ext>
              </a:extLst>
            </p:cNvPr>
            <p:cNvSpPr/>
            <p:nvPr/>
          </p:nvSpPr>
          <p:spPr>
            <a:xfrm flipV="1">
              <a:off x="5163662" y="3407622"/>
              <a:ext cx="335280" cy="300461"/>
            </a:xfrm>
            <a:prstGeom prst="upArrow">
              <a:avLst/>
            </a:prstGeom>
            <a:solidFill>
              <a:srgbClr val="DDE5FF"/>
            </a:solidFill>
            <a:ln w="3175">
              <a:solidFill>
                <a:srgbClr val="003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E73FB611-B041-3E53-F118-284001C7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838" y="3764229"/>
              <a:ext cx="2615883" cy="406983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101882" tIns="50941" rIns="101882" bIns="50941" anchor="ctr"/>
            <a:lstStyle/>
            <a:p>
              <a:pPr algn="ctr">
                <a:defRPr/>
              </a:pPr>
              <a:r>
                <a:rPr lang="en-US" sz="1400">
                  <a:solidFill>
                    <a:srgbClr val="FFFFFF"/>
                  </a:solidFill>
                  <a:latin typeface="Montserrat Medium" pitchFamily="2" charset="77"/>
                </a:rPr>
                <a:t>better than expected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01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537883" y="711013"/>
            <a:ext cx="8209429" cy="9023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96" tIns="44948" rIns="89896" bIns="4494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dirty="0">
                <a:solidFill>
                  <a:srgbClr val="365989"/>
                </a:solidFill>
                <a:latin typeface="Montserrat SemiBold"/>
              </a:rPr>
              <a:t>What is a workers’ compensation premium made of?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664" y="1771143"/>
            <a:ext cx="73286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4D4E56"/>
                </a:solidFill>
                <a:latin typeface="Montserrat Medium" pitchFamily="2" charset="77"/>
              </a:rPr>
              <a:t>Manual Premium X LCM  X  EMF  = Standard Premium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93652"/>
              </p:ext>
            </p:extLst>
          </p:nvPr>
        </p:nvGraphicFramePr>
        <p:xfrm>
          <a:off x="790662" y="2279646"/>
          <a:ext cx="7468644" cy="74944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867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CLASS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RATE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EXPOSURE/</a:t>
                      </a: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PAYROLL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MANUAL PREMIUM</a:t>
                      </a: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8832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$0.37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$30,000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$11,100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83809"/>
              </p:ext>
            </p:extLst>
          </p:nvPr>
        </p:nvGraphicFramePr>
        <p:xfrm>
          <a:off x="1892947" y="3438712"/>
          <a:ext cx="5392437" cy="125281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38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87">
                  <a:extLst>
                    <a:ext uri="{9D8B030D-6E8A-4147-A177-3AD203B41FA5}">
                      <a16:colId xmlns:a16="http://schemas.microsoft.com/office/drawing/2014/main" val="1090397510"/>
                    </a:ext>
                  </a:extLst>
                </a:gridCol>
                <a:gridCol w="107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499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Manual Premium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LCM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EMF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Standard Premium</a:t>
                      </a: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Excellent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$11,100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1.20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0.75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$9,900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Average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$11,100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1.20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1.00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$13,320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Poor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$11,100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1.20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1.25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$16,650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8F566A-920C-59D3-9125-010A7EEAB111}"/>
              </a:ext>
            </a:extLst>
          </p:cNvPr>
          <p:cNvSpPr txBox="1"/>
          <p:nvPr/>
        </p:nvSpPr>
        <p:spPr>
          <a:xfrm>
            <a:off x="468126" y="5088548"/>
            <a:ext cx="834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365989"/>
                </a:solidFill>
                <a:latin typeface="Montserrat Medium" pitchFamily="2" charset="77"/>
              </a:rPr>
              <a:t>Standard Premium </a:t>
            </a:r>
            <a:r>
              <a:rPr lang="en-US" sz="1600">
                <a:solidFill>
                  <a:srgbClr val="4D4E56"/>
                </a:solidFill>
                <a:latin typeface="Montserrat" pitchFamily="2" charset="77"/>
              </a:rPr>
              <a:t>+/- other credits, debits and assessments = </a:t>
            </a:r>
            <a:r>
              <a:rPr lang="en-US" sz="1600">
                <a:solidFill>
                  <a:srgbClr val="365989"/>
                </a:solidFill>
                <a:latin typeface="Montserrat Medium" pitchFamily="2" charset="77"/>
              </a:rPr>
              <a:t>FINAL PREMIUM</a:t>
            </a:r>
          </a:p>
        </p:txBody>
      </p:sp>
    </p:spTree>
    <p:extLst>
      <p:ext uri="{BB962C8B-B14F-4D97-AF65-F5344CB8AC3E}">
        <p14:creationId xmlns:p14="http://schemas.microsoft.com/office/powerpoint/2010/main" val="317799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D5E0-4958-09FC-1399-05811FF9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477485"/>
            <a:ext cx="8424909" cy="1325563"/>
          </a:xfrm>
        </p:spPr>
        <p:txBody>
          <a:bodyPr/>
          <a:lstStyle/>
          <a:p>
            <a:r>
              <a:rPr lang="en-US" dirty="0">
                <a:solidFill>
                  <a:srgbClr val="365989"/>
                </a:solidFill>
                <a:latin typeface="Montserrat SemiBold"/>
              </a:rPr>
              <a:t>How is the NYS EMF calculated?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3627-3697-D2E3-5275-01F18EA1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en-US" sz="1800" dirty="0">
                <a:solidFill>
                  <a:srgbClr val="365989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Exp. Mod. = </a:t>
            </a:r>
            <a:r>
              <a:rPr lang="en-US" sz="1800" u="sng" dirty="0">
                <a:solidFill>
                  <a:srgbClr val="365989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Actual Primary Losses + </a:t>
            </a:r>
            <a:r>
              <a:rPr lang="en-US" sz="1800" b="1" u="sng" dirty="0">
                <a:solidFill>
                  <a:srgbClr val="365989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Expected Excess Losses</a:t>
            </a:r>
            <a:endParaRPr lang="en-US" sz="1800" b="1" dirty="0">
              <a:solidFill>
                <a:srgbClr val="365989"/>
              </a:solidFill>
              <a:latin typeface="Montserrat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65989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Total Expected Losses</a:t>
            </a:r>
          </a:p>
          <a:p>
            <a:pPr marL="137160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dirty="0">
                <a:solidFill>
                  <a:srgbClr val="4D4E56"/>
                </a:solidFill>
                <a:latin typeface="Montserrat"/>
              </a:rPr>
              <a:t>Expected</a:t>
            </a:r>
            <a:r>
              <a:rPr lang="en-US" sz="1600" dirty="0">
                <a:solidFill>
                  <a:srgbClr val="939498"/>
                </a:solidFill>
                <a:latin typeface="Montserrat"/>
              </a:rPr>
              <a:t> –</a:t>
            </a:r>
            <a:r>
              <a:rPr lang="en-US" sz="1600" dirty="0">
                <a:solidFill>
                  <a:srgbClr val="365989"/>
                </a:solidFill>
                <a:latin typeface="Montserrat"/>
              </a:rPr>
              <a:t> NYS defines how much loss you can have</a:t>
            </a:r>
          </a:p>
          <a:p>
            <a:pPr marL="0" indent="0">
              <a:buNone/>
            </a:pPr>
            <a:endParaRPr lang="en-US" sz="1600" dirty="0">
              <a:solidFill>
                <a:srgbClr val="003F87"/>
              </a:solidFill>
              <a:latin typeface="Montserrat" pitchFamily="2" charset="77"/>
            </a:endParaRPr>
          </a:p>
          <a:p>
            <a:r>
              <a:rPr lang="en-US" sz="1600" b="1" dirty="0">
                <a:solidFill>
                  <a:srgbClr val="4D4E56"/>
                </a:solidFill>
                <a:latin typeface="Montserrat"/>
              </a:rPr>
              <a:t>Total Expected Losses </a:t>
            </a:r>
            <a:r>
              <a:rPr lang="en-US" sz="1600" dirty="0">
                <a:solidFill>
                  <a:srgbClr val="4D4E56"/>
                </a:solidFill>
                <a:latin typeface="Montserrat"/>
              </a:rPr>
              <a:t>= Class Code x Expected Loss Rate x (Payroll/100)</a:t>
            </a:r>
          </a:p>
          <a:p>
            <a:r>
              <a:rPr lang="en-US" sz="1600" dirty="0">
                <a:solidFill>
                  <a:srgbClr val="4D4E56"/>
                </a:solidFill>
                <a:latin typeface="Montserrat"/>
              </a:rPr>
              <a:t>Total Expected Losses determines </a:t>
            </a:r>
            <a:r>
              <a:rPr lang="en-US" sz="1600" b="1" dirty="0">
                <a:solidFill>
                  <a:srgbClr val="4D4E56"/>
                </a:solidFill>
                <a:latin typeface="Montserrat"/>
              </a:rPr>
              <a:t>Split Point</a:t>
            </a:r>
          </a:p>
          <a:p>
            <a:pPr lvl="2"/>
            <a:r>
              <a:rPr lang="en-US" sz="1600" dirty="0">
                <a:solidFill>
                  <a:srgbClr val="4D4E56"/>
                </a:solidFill>
                <a:latin typeface="Montserrat"/>
              </a:rPr>
              <a:t>Smaller companies – lower split point</a:t>
            </a:r>
          </a:p>
          <a:p>
            <a:pPr lvl="2"/>
            <a:r>
              <a:rPr lang="en-US" sz="1600" dirty="0">
                <a:solidFill>
                  <a:srgbClr val="4D4E56"/>
                </a:solidFill>
                <a:latin typeface="Montserrat"/>
              </a:rPr>
              <a:t>Larger companies – higher split point</a:t>
            </a:r>
          </a:p>
          <a:p>
            <a:pPr lvl="2"/>
            <a:r>
              <a:rPr lang="en-US" sz="1600" dirty="0">
                <a:solidFill>
                  <a:srgbClr val="4D4E56"/>
                </a:solidFill>
                <a:latin typeface="Montserrat"/>
              </a:rPr>
              <a:t>Range from $1,000 to $170,000</a:t>
            </a:r>
          </a:p>
          <a:p>
            <a:pPr lvl="2"/>
            <a:endParaRPr lang="en-US" sz="1600" dirty="0">
              <a:solidFill>
                <a:srgbClr val="4D4E56"/>
              </a:solidFill>
              <a:latin typeface="Montserrat" pitchFamily="2" charset="77"/>
            </a:endParaRPr>
          </a:p>
          <a:p>
            <a:r>
              <a:rPr lang="en-US" sz="1600" dirty="0">
                <a:solidFill>
                  <a:srgbClr val="4D4E56"/>
                </a:solidFill>
                <a:latin typeface="Montserrat"/>
              </a:rPr>
              <a:t>Split Point Determines</a:t>
            </a:r>
            <a:r>
              <a:rPr lang="en-US" sz="1600" dirty="0">
                <a:latin typeface="Montserrat"/>
              </a:rPr>
              <a:t> </a:t>
            </a:r>
            <a:r>
              <a:rPr lang="en-US" sz="1600" b="1" dirty="0">
                <a:solidFill>
                  <a:srgbClr val="365989"/>
                </a:solidFill>
                <a:latin typeface="Montserrat"/>
              </a:rPr>
              <a:t>Expected Primary &amp; Expected Excess</a:t>
            </a:r>
            <a:r>
              <a:rPr lang="en-US" sz="1600" b="1" dirty="0">
                <a:solidFill>
                  <a:srgbClr val="4D4E56"/>
                </a:solidFill>
                <a:latin typeface="Montserrat"/>
              </a:rPr>
              <a:t> </a:t>
            </a:r>
            <a:r>
              <a:rPr lang="en-US" sz="1600" dirty="0">
                <a:solidFill>
                  <a:srgbClr val="4D4E56"/>
                </a:solidFill>
                <a:latin typeface="Montserrat"/>
              </a:rPr>
              <a:t>losses (through applying D-Ratio to total losses)</a:t>
            </a:r>
          </a:p>
        </p:txBody>
      </p:sp>
    </p:spTree>
    <p:extLst>
      <p:ext uri="{BB962C8B-B14F-4D97-AF65-F5344CB8AC3E}">
        <p14:creationId xmlns:p14="http://schemas.microsoft.com/office/powerpoint/2010/main" val="423183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D5E0-4958-09FC-1399-05811FF9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506060"/>
            <a:ext cx="8424909" cy="1325563"/>
          </a:xfrm>
        </p:spPr>
        <p:txBody>
          <a:bodyPr>
            <a:normAutofit/>
          </a:bodyPr>
          <a:lstStyle/>
          <a:p>
            <a:r>
              <a:rPr lang="en-US">
                <a:latin typeface="Montserrat SemiBold" pitchFamily="2" charset="77"/>
              </a:rPr>
              <a:t>How is the NYS EMF calculated?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3627-3697-D2E3-5275-01F18EA1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en-US" sz="1800" dirty="0">
                <a:solidFill>
                  <a:srgbClr val="365989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Exp. Mod. = </a:t>
            </a:r>
            <a:r>
              <a:rPr lang="en-US" sz="1800" u="sng" dirty="0">
                <a:solidFill>
                  <a:srgbClr val="365989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Actual Primary Losses + Expected Excess Losses</a:t>
            </a:r>
            <a:endParaRPr lang="en-US" sz="1800" dirty="0">
              <a:solidFill>
                <a:srgbClr val="365989"/>
              </a:solidFill>
              <a:latin typeface="Montserrat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65989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Total Expected Losses</a:t>
            </a:r>
            <a:endParaRPr lang="en-US" sz="1800" dirty="0">
              <a:solidFill>
                <a:srgbClr val="365989"/>
              </a:solidFill>
              <a:effectLst/>
              <a:latin typeface="Montserrat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r>
              <a:rPr lang="en-US" sz="1600" dirty="0">
                <a:solidFill>
                  <a:srgbClr val="4D4E56"/>
                </a:solidFill>
                <a:latin typeface="Montserrat"/>
              </a:rPr>
              <a:t>Actual Losses </a:t>
            </a:r>
            <a:r>
              <a:rPr lang="en-US" sz="1600" dirty="0">
                <a:solidFill>
                  <a:srgbClr val="939498"/>
                </a:solidFill>
                <a:latin typeface="Montserrat"/>
              </a:rPr>
              <a:t>– </a:t>
            </a:r>
            <a:r>
              <a:rPr lang="en-US" sz="1600" dirty="0">
                <a:solidFill>
                  <a:srgbClr val="365989"/>
                </a:solidFill>
                <a:latin typeface="Montserrat"/>
              </a:rPr>
              <a:t>Your workers’ compensation claims incurred costs</a:t>
            </a:r>
          </a:p>
          <a:p>
            <a:pPr marL="0" indent="0">
              <a:buNone/>
            </a:pPr>
            <a:endParaRPr lang="en-US" sz="1600" dirty="0">
              <a:solidFill>
                <a:srgbClr val="4D4E56"/>
              </a:solidFill>
              <a:latin typeface="Montserrat" pitchFamily="2" charset="77"/>
            </a:endParaRPr>
          </a:p>
          <a:p>
            <a:r>
              <a:rPr lang="en-US" sz="1600" dirty="0">
                <a:solidFill>
                  <a:srgbClr val="4D4E56"/>
                </a:solidFill>
                <a:latin typeface="Montserrat"/>
              </a:rPr>
              <a:t>Total Losses – Sum of Incurred costs</a:t>
            </a:r>
          </a:p>
          <a:p>
            <a:endParaRPr lang="en-US" sz="1600" dirty="0">
              <a:solidFill>
                <a:srgbClr val="4D4E56"/>
              </a:solidFill>
              <a:latin typeface="Montserrat" pitchFamily="2" charset="77"/>
            </a:endParaRPr>
          </a:p>
          <a:p>
            <a:r>
              <a:rPr lang="en-US" sz="1600" b="1" dirty="0">
                <a:solidFill>
                  <a:srgbClr val="4D4E56"/>
                </a:solidFill>
                <a:latin typeface="Montserrat"/>
              </a:rPr>
              <a:t>Actual Primary Losses </a:t>
            </a:r>
            <a:r>
              <a:rPr lang="en-US" sz="1600" dirty="0">
                <a:solidFill>
                  <a:srgbClr val="4D4E56"/>
                </a:solidFill>
                <a:latin typeface="Montserrat"/>
              </a:rPr>
              <a:t>– Sum of costs up to split point</a:t>
            </a:r>
          </a:p>
          <a:p>
            <a:endParaRPr lang="en-US" sz="1600" dirty="0">
              <a:solidFill>
                <a:srgbClr val="4D4E56"/>
              </a:solidFill>
              <a:latin typeface="Montserrat" pitchFamily="2" charset="77"/>
            </a:endParaRPr>
          </a:p>
          <a:p>
            <a:r>
              <a:rPr lang="en-US" sz="1600" dirty="0">
                <a:solidFill>
                  <a:srgbClr val="4D4E56"/>
                </a:solidFill>
                <a:latin typeface="Montserrat"/>
              </a:rPr>
              <a:t>Actual Excess Losses – Sum of costs beyond split point (not used in calculation)</a:t>
            </a:r>
            <a:r>
              <a:rPr lang="en-US" sz="1600" dirty="0">
                <a:latin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43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537883" y="958663"/>
            <a:ext cx="8209429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96" tIns="44948" rIns="89896" bIns="4494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365989"/>
                </a:solidFill>
                <a:latin typeface="Montserrat SemiBold"/>
              </a:rPr>
              <a:t>How is the NYS EMF calculated? Expected</a:t>
            </a:r>
            <a:endParaRPr lang="en-US" altLang="en-US" sz="2800" b="1" dirty="0">
              <a:solidFill>
                <a:srgbClr val="365989"/>
              </a:solidFill>
              <a:latin typeface="Montserrat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661" y="1561880"/>
            <a:ext cx="74686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65989"/>
                </a:solidFill>
                <a:latin typeface="Montserrat Medium"/>
              </a:rPr>
              <a:t>Total Expected Losses = Class Code (Payroll/100) x Expected Loss Rate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18219"/>
              </p:ext>
            </p:extLst>
          </p:nvPr>
        </p:nvGraphicFramePr>
        <p:xfrm>
          <a:off x="790662" y="2253190"/>
          <a:ext cx="7468645" cy="17489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93729">
                  <a:extLst>
                    <a:ext uri="{9D8B030D-6E8A-4147-A177-3AD203B41FA5}">
                      <a16:colId xmlns:a16="http://schemas.microsoft.com/office/drawing/2014/main" val="2696856363"/>
                    </a:ext>
                  </a:extLst>
                </a:gridCol>
                <a:gridCol w="1493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Policy Year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CLASS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PAYROLL/100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ELR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 Medium" pitchFamily="2" charset="77"/>
                        </a:rPr>
                        <a:t>Total Expected Losses</a:t>
                      </a: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2020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8832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30,000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0.17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$5,100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2021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8832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$32,000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0.17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$5,440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0557911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2022</a:t>
                      </a:r>
                    </a:p>
                  </a:txBody>
                  <a:tcPr marL="8404" marR="8404" marT="840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8832</a:t>
                      </a:r>
                    </a:p>
                  </a:txBody>
                  <a:tcPr marL="8404" marR="8404" marT="840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$38,000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0.17</a:t>
                      </a:r>
                    </a:p>
                  </a:txBody>
                  <a:tcPr marL="8404" marR="8404" marT="840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$6,460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063215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404" marR="8404" marT="840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404" marR="8404" marT="840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404" marR="8404" marT="840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404" marR="8404" marT="840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$17,000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13780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8F566A-920C-59D3-9125-010A7EEAB111}"/>
              </a:ext>
            </a:extLst>
          </p:cNvPr>
          <p:cNvSpPr txBox="1"/>
          <p:nvPr/>
        </p:nvSpPr>
        <p:spPr>
          <a:xfrm>
            <a:off x="756062" y="4183251"/>
            <a:ext cx="763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4D4E56"/>
                </a:solidFill>
                <a:latin typeface="Montserrat" pitchFamily="2" charset="77"/>
              </a:rPr>
              <a:t>$16,288-17,986 Expected Total Losses = $5,500 Split Point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47B222-AA09-F6C8-20D9-A0BD47DD2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90902"/>
              </p:ext>
            </p:extLst>
          </p:nvPr>
        </p:nvGraphicFramePr>
        <p:xfrm>
          <a:off x="1476982" y="4665970"/>
          <a:ext cx="6096000" cy="7416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839162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56261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solidFill>
                            <a:schemeClr val="bg1"/>
                          </a:solidFill>
                          <a:latin typeface="Montserrat Medium" pitchFamily="2" charset="77"/>
                        </a:rPr>
                        <a:t>Expected Primary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solidFill>
                            <a:schemeClr val="bg1"/>
                          </a:solidFill>
                          <a:latin typeface="Montserrat Medium" pitchFamily="2" charset="77"/>
                        </a:rPr>
                        <a:t>Expected Excess Losses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4D4E56"/>
                          </a:solidFill>
                          <a:latin typeface="Montserrat" panose="00000500000000000000" pitchFamily="2" charset="0"/>
                        </a:rPr>
                        <a:t>$2,482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4D4E56"/>
                          </a:solidFill>
                          <a:latin typeface="Montserrat" panose="00000500000000000000" pitchFamily="2" charset="0"/>
                        </a:rPr>
                        <a:t>$14,518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623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E76F84-358B-24E6-F953-E7FA32D5A773}"/>
              </a:ext>
            </a:extLst>
          </p:cNvPr>
          <p:cNvSpPr txBox="1"/>
          <p:nvPr/>
        </p:nvSpPr>
        <p:spPr>
          <a:xfrm>
            <a:off x="756007" y="5527760"/>
            <a:ext cx="763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4D4E56"/>
                </a:solidFill>
                <a:latin typeface="Montserrat" pitchFamily="2" charset="77"/>
              </a:rPr>
              <a:t>D-Ratio determines Expected Primary vs. Excess Losses</a:t>
            </a:r>
          </a:p>
        </p:txBody>
      </p:sp>
    </p:spTree>
    <p:extLst>
      <p:ext uri="{BB962C8B-B14F-4D97-AF65-F5344CB8AC3E}">
        <p14:creationId xmlns:p14="http://schemas.microsoft.com/office/powerpoint/2010/main" val="350570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F463-FC8F-6806-6942-1050D120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674737"/>
            <a:ext cx="8424909" cy="1046423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365989"/>
                </a:solidFill>
                <a:latin typeface="Montserrat SemiBold" pitchFamily="2" charset="77"/>
              </a:rPr>
              <a:t>How is the NYS EMF calculated? Actual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9786CB3-68C8-F1DA-FE9E-CCE28BA6DBE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8770229"/>
              </p:ext>
            </p:extLst>
          </p:nvPr>
        </p:nvGraphicFramePr>
        <p:xfrm>
          <a:off x="460015" y="1651094"/>
          <a:ext cx="5427829" cy="20421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78131">
                  <a:extLst>
                    <a:ext uri="{9D8B030D-6E8A-4147-A177-3AD203B41FA5}">
                      <a16:colId xmlns:a16="http://schemas.microsoft.com/office/drawing/2014/main" val="681766008"/>
                    </a:ext>
                  </a:extLst>
                </a:gridCol>
                <a:gridCol w="1126274">
                  <a:extLst>
                    <a:ext uri="{9D8B030D-6E8A-4147-A177-3AD203B41FA5}">
                      <a16:colId xmlns:a16="http://schemas.microsoft.com/office/drawing/2014/main" val="224286221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3412739895"/>
                    </a:ext>
                  </a:extLst>
                </a:gridCol>
                <a:gridCol w="1245122">
                  <a:extLst>
                    <a:ext uri="{9D8B030D-6E8A-4147-A177-3AD203B41FA5}">
                      <a16:colId xmlns:a16="http://schemas.microsoft.com/office/drawing/2014/main" val="1594338053"/>
                    </a:ext>
                  </a:extLst>
                </a:gridCol>
                <a:gridCol w="1341961">
                  <a:extLst>
                    <a:ext uri="{9D8B030D-6E8A-4147-A177-3AD203B41FA5}">
                      <a16:colId xmlns:a16="http://schemas.microsoft.com/office/drawing/2014/main" val="317265672"/>
                    </a:ext>
                  </a:extLst>
                </a:gridCol>
              </a:tblGrid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Montserrat Medium" pitchFamily="2" charset="77"/>
                        </a:rPr>
                        <a:t>Policy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Montserrat Medium" pitchFamily="2" charset="77"/>
                        </a:rPr>
                        <a:t>Actual Incurred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Montserrat Medium" pitchFamily="2" charset="77"/>
                        </a:rPr>
                        <a:t>Split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Montserrat Medium" pitchFamily="2" charset="77"/>
                        </a:rPr>
                        <a:t>Primary Loss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Montserrat Medium" pitchFamily="2" charset="77"/>
                        </a:rPr>
                        <a:t>Excess Loss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672601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 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362460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31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$16,000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$10,500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158429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2022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$5,000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$5,500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$5,000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871465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$21,650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rgbClr val="4D4E56"/>
                        </a:solidFill>
                        <a:latin typeface="Montserra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$11,150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$1,500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43821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86DB4D5-6688-54DE-3164-1AD662C016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5940854"/>
              </p:ext>
            </p:extLst>
          </p:nvPr>
        </p:nvGraphicFramePr>
        <p:xfrm>
          <a:off x="460015" y="4290601"/>
          <a:ext cx="5549706" cy="1737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82180">
                  <a:extLst>
                    <a:ext uri="{9D8B030D-6E8A-4147-A177-3AD203B41FA5}">
                      <a16:colId xmlns:a16="http://schemas.microsoft.com/office/drawing/2014/main" val="681766008"/>
                    </a:ext>
                  </a:extLst>
                </a:gridCol>
                <a:gridCol w="1034569">
                  <a:extLst>
                    <a:ext uri="{9D8B030D-6E8A-4147-A177-3AD203B41FA5}">
                      <a16:colId xmlns:a16="http://schemas.microsoft.com/office/drawing/2014/main" val="2242862213"/>
                    </a:ext>
                  </a:extLst>
                </a:gridCol>
                <a:gridCol w="988382">
                  <a:extLst>
                    <a:ext uri="{9D8B030D-6E8A-4147-A177-3AD203B41FA5}">
                      <a16:colId xmlns:a16="http://schemas.microsoft.com/office/drawing/2014/main" val="3412739895"/>
                    </a:ext>
                  </a:extLst>
                </a:gridCol>
                <a:gridCol w="1395277">
                  <a:extLst>
                    <a:ext uri="{9D8B030D-6E8A-4147-A177-3AD203B41FA5}">
                      <a16:colId xmlns:a16="http://schemas.microsoft.com/office/drawing/2014/main" val="1594338053"/>
                    </a:ext>
                  </a:extLst>
                </a:gridCol>
                <a:gridCol w="1349298">
                  <a:extLst>
                    <a:ext uri="{9D8B030D-6E8A-4147-A177-3AD203B41FA5}">
                      <a16:colId xmlns:a16="http://schemas.microsoft.com/office/drawing/2014/main" val="317265672"/>
                    </a:ext>
                  </a:extLst>
                </a:gridCol>
              </a:tblGrid>
              <a:tr h="33506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Montserrat Medium" pitchFamily="2" charset="77"/>
                        </a:rPr>
                        <a:t>Policy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Montserrat Medium" pitchFamily="2" charset="77"/>
                        </a:rPr>
                        <a:t>Actual Incurred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Montserrat Medium" pitchFamily="2" charset="77"/>
                        </a:rPr>
                        <a:t>Split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Montserrat Medium" pitchFamily="2" charset="77"/>
                        </a:rPr>
                        <a:t>Primary Loss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Montserrat Medium" pitchFamily="2" charset="77"/>
                        </a:rPr>
                        <a:t>Excess Loss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672601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 $600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362460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31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2022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$5,500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158429"/>
                  </a:ext>
                </a:extLst>
              </a:tr>
              <a:tr h="282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4D4E56"/>
                          </a:solidFill>
                          <a:latin typeface="Montserrat" pitchFamily="2" charset="77"/>
                        </a:rPr>
                        <a:t>$699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rgbClr val="4D4E56"/>
                        </a:solidFill>
                        <a:latin typeface="Montserra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$699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4D4E56"/>
                          </a:solidFill>
                          <a:effectLst/>
                          <a:latin typeface="Montserrat" pitchFamily="2" charset="77"/>
                        </a:rPr>
                        <a:t>$0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43821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EFEBA6-C98E-A7CD-D911-1A3A822ABBA1}"/>
              </a:ext>
            </a:extLst>
          </p:cNvPr>
          <p:cNvSpPr txBox="1"/>
          <p:nvPr/>
        </p:nvSpPr>
        <p:spPr>
          <a:xfrm>
            <a:off x="6031247" y="2028790"/>
            <a:ext cx="300796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EMF =</a:t>
            </a:r>
          </a:p>
          <a:p>
            <a:pPr algn="ctr"/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 ($11,150 +$14,518) / $17,000</a:t>
            </a:r>
          </a:p>
          <a:p>
            <a:pPr marL="0" indent="0" algn="ctr">
              <a:buNone/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= </a:t>
            </a:r>
            <a:r>
              <a:rPr lang="en-US" sz="1600">
                <a:solidFill>
                  <a:srgbClr val="FF0000"/>
                </a:solidFill>
                <a:latin typeface="Montserrat" pitchFamily="2" charset="77"/>
              </a:rPr>
              <a:t>1.50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3D1AF-D379-B193-F183-081D2196FF0D}"/>
              </a:ext>
            </a:extLst>
          </p:cNvPr>
          <p:cNvSpPr txBox="1"/>
          <p:nvPr/>
        </p:nvSpPr>
        <p:spPr>
          <a:xfrm>
            <a:off x="6174650" y="4620672"/>
            <a:ext cx="286456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EMF = ($699 + $14,518) / $17,000</a:t>
            </a:r>
          </a:p>
          <a:p>
            <a:pPr marL="0" indent="0" algn="ctr">
              <a:buNone/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= </a:t>
            </a:r>
            <a:r>
              <a:rPr lang="en-US" sz="1600">
                <a:solidFill>
                  <a:srgbClr val="00B050"/>
                </a:solidFill>
                <a:latin typeface="Montserrat" pitchFamily="2" charset="77"/>
              </a:rPr>
              <a:t>0.89</a:t>
            </a:r>
          </a:p>
        </p:txBody>
      </p:sp>
    </p:spTree>
    <p:extLst>
      <p:ext uri="{BB962C8B-B14F-4D97-AF65-F5344CB8AC3E}">
        <p14:creationId xmlns:p14="http://schemas.microsoft.com/office/powerpoint/2010/main" val="13721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E40D-1EED-7BDE-445F-430BA3DA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795993"/>
            <a:ext cx="8424909" cy="779118"/>
          </a:xfrm>
        </p:spPr>
        <p:txBody>
          <a:bodyPr/>
          <a:lstStyle/>
          <a:p>
            <a:r>
              <a:rPr lang="en-US" b="1">
                <a:solidFill>
                  <a:srgbClr val="365989"/>
                </a:solidFill>
                <a:latin typeface="Montserrat SemiBold" pitchFamily="2" charset="77"/>
              </a:rPr>
              <a:t>Standard premium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F9CBD9-1B01-DF00-86FF-A7528EBF3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02358"/>
              </p:ext>
            </p:extLst>
          </p:nvPr>
        </p:nvGraphicFramePr>
        <p:xfrm>
          <a:off x="1112932" y="2147298"/>
          <a:ext cx="6382875" cy="237669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34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75">
                  <a:extLst>
                    <a:ext uri="{9D8B030D-6E8A-4147-A177-3AD203B41FA5}">
                      <a16:colId xmlns:a16="http://schemas.microsoft.com/office/drawing/2014/main" val="1090397510"/>
                    </a:ext>
                  </a:extLst>
                </a:gridCol>
                <a:gridCol w="127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40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4D4E56"/>
                        </a:solidFill>
                        <a:effectLst/>
                        <a:latin typeface="Montserrat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4D4E56"/>
                          </a:solidFill>
                          <a:effectLst/>
                          <a:latin typeface="Montserrat Medium"/>
                        </a:rPr>
                        <a:t>Manual Premium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4D4E56"/>
                          </a:solidFill>
                          <a:effectLst/>
                          <a:latin typeface="Montserrat Medium"/>
                        </a:rPr>
                        <a:t>LCM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4D4E56"/>
                          </a:solidFill>
                          <a:effectLst/>
                          <a:latin typeface="Montserrat Medium"/>
                        </a:rPr>
                        <a:t>EMF</a:t>
                      </a: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4D4E56"/>
                          </a:solidFill>
                          <a:effectLst/>
                          <a:latin typeface="Montserrat Medium"/>
                        </a:rPr>
                        <a:t>Standard Premium</a:t>
                      </a: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ontserrat Medium"/>
                        </a:rPr>
                        <a:t>Excellent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/>
                      </a:endParaRPr>
                    </a:p>
                  </a:txBody>
                  <a:tcPr marL="8404" marR="8404" marT="840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$11,100</a:t>
                      </a: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1.20</a:t>
                      </a:r>
                    </a:p>
                  </a:txBody>
                  <a:tcPr marL="8404" marR="8404" marT="840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ontserrat"/>
                        </a:rPr>
                        <a:t>0.89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8404" marR="8404" marT="840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$11,855</a:t>
                      </a: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ontserrat Medium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/>
                      </a:endParaRPr>
                    </a:p>
                  </a:txBody>
                  <a:tcPr marL="8404" marR="8404" marT="840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$11,100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1.20</a:t>
                      </a:r>
                    </a:p>
                  </a:txBody>
                  <a:tcPr marL="8404" marR="8404" marT="840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ontserrat"/>
                        </a:rPr>
                        <a:t>1.00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8404" marR="8404" marT="840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$13,320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ontserrat Medium"/>
                        </a:rPr>
                        <a:t>Poor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/>
                      </a:endParaRPr>
                    </a:p>
                  </a:txBody>
                  <a:tcPr marL="8404" marR="8404" marT="8404" marB="0" anchor="ctr"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$11,100</a:t>
                      </a:r>
                    </a:p>
                  </a:txBody>
                  <a:tcPr marL="6350" marR="6350" marT="6350" marB="0" anchor="ctr"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1.20</a:t>
                      </a:r>
                    </a:p>
                  </a:txBody>
                  <a:tcPr marL="8404" marR="8404" marT="8404" marB="0" anchor="ctr"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ontserrat"/>
                        </a:rPr>
                        <a:t>1.50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8404" marR="8404" marT="8404" marB="0" anchor="ctr"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$19,908</a:t>
                      </a:r>
                    </a:p>
                  </a:txBody>
                  <a:tcPr marL="6350" marR="6350" marT="6350" marB="0" anchor="ctr">
                    <a:solidFill>
                      <a:srgbClr val="FF6D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74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56AB-D9F4-6FB3-E4C4-F1DDE70A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525110"/>
            <a:ext cx="8424909" cy="1325563"/>
          </a:xfrm>
        </p:spPr>
        <p:txBody>
          <a:bodyPr/>
          <a:lstStyle/>
          <a:p>
            <a:r>
              <a:rPr lang="en-US" b="1">
                <a:solidFill>
                  <a:srgbClr val="365989"/>
                </a:solidFill>
                <a:latin typeface="Montserrat SemiBold" pitchFamily="2" charset="77"/>
              </a:rPr>
              <a:t>Few notes on the NYS EMF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A490-8B4B-F688-D7DF-D164F733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574277"/>
            <a:ext cx="8424909" cy="4351338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365989"/>
              </a:solidFill>
              <a:latin typeface="Montserrat" pitchFamily="2" charset="77"/>
            </a:endParaRPr>
          </a:p>
          <a:p>
            <a:r>
              <a:rPr lang="en-US" sz="1800" dirty="0">
                <a:solidFill>
                  <a:srgbClr val="365989"/>
                </a:solidFill>
                <a:latin typeface="Montserrat" pitchFamily="2" charset="77"/>
              </a:rPr>
              <a:t>EMFs calculated with only 1, 2, 3 or 4 claims in total can be capped</a:t>
            </a:r>
          </a:p>
          <a:p>
            <a:pPr lvl="1"/>
            <a:r>
              <a:rPr lang="en-US" sz="1600" i="1" dirty="0">
                <a:solidFill>
                  <a:srgbClr val="4D4E56"/>
                </a:solidFill>
                <a:latin typeface="Montserrat" pitchFamily="2" charset="77"/>
              </a:rPr>
              <a:t>To incentivize workplace safety &amp; protect against overly punitive mods</a:t>
            </a:r>
            <a:r>
              <a:rPr lang="en-US" sz="1600" i="1" dirty="0">
                <a:latin typeface="Montserrat" pitchFamily="2" charset="77"/>
              </a:rPr>
              <a:t>.</a:t>
            </a:r>
          </a:p>
          <a:p>
            <a:pPr lvl="1"/>
            <a:endParaRPr lang="en-US" sz="2000" dirty="0"/>
          </a:p>
          <a:p>
            <a:r>
              <a:rPr lang="en-US" sz="1800" dirty="0">
                <a:solidFill>
                  <a:srgbClr val="365989"/>
                </a:solidFill>
              </a:rPr>
              <a:t>The NYS EMF only covers NYS operations</a:t>
            </a:r>
          </a:p>
          <a:p>
            <a:pPr lvl="1"/>
            <a:r>
              <a:rPr lang="en-US" sz="1600" i="1" dirty="0">
                <a:solidFill>
                  <a:srgbClr val="4D4E56"/>
                </a:solidFill>
                <a:latin typeface="Montserrat" pitchFamily="2" charset="77"/>
              </a:rPr>
              <a:t>Other states operations will fall into the NCCI or state specific Mod calculations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1800" dirty="0">
                <a:solidFill>
                  <a:srgbClr val="365989"/>
                </a:solidFill>
                <a:latin typeface="Montserrat" pitchFamily="2" charset="77"/>
              </a:rPr>
              <a:t>Fun fact from the NYS Department of Labor:  </a:t>
            </a:r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Employers with more than $800,000 in payroll and a mod of 1.20 will trigger a Code Rule 59 – Comprehensive Safety &amp; Loss Evaluation</a:t>
            </a:r>
          </a:p>
        </p:txBody>
      </p:sp>
    </p:spTree>
    <p:extLst>
      <p:ext uri="{BB962C8B-B14F-4D97-AF65-F5344CB8AC3E}">
        <p14:creationId xmlns:p14="http://schemas.microsoft.com/office/powerpoint/2010/main" val="269552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1" y="1555227"/>
            <a:ext cx="84249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2260" indent="-302260">
              <a:lnSpc>
                <a:spcPct val="110000"/>
              </a:lnSpc>
            </a:pPr>
            <a:r>
              <a:rPr lang="en-US" sz="1800" b="1" dirty="0">
                <a:solidFill>
                  <a:srgbClr val="4D4E56"/>
                </a:solidFill>
              </a:rPr>
              <a:t>Prevention! Prevention! Prevention!</a:t>
            </a:r>
            <a:endParaRPr lang="en-US" sz="1800" b="1" dirty="0"/>
          </a:p>
          <a:p>
            <a:pPr marL="302260" indent="-302260">
              <a:lnSpc>
                <a:spcPct val="110000"/>
              </a:lnSpc>
            </a:pPr>
            <a:endParaRPr lang="en-US" sz="1800" dirty="0">
              <a:solidFill>
                <a:srgbClr val="4D4E56"/>
              </a:solidFill>
              <a:latin typeface="Montserrat" pitchFamily="2" charset="77"/>
            </a:endParaRPr>
          </a:p>
          <a:p>
            <a:pPr marL="302260" indent="-302260">
              <a:lnSpc>
                <a:spcPct val="110000"/>
              </a:lnSpc>
            </a:pPr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Know your industry-specific exposures –review data for your specific trends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4D4E56"/>
                </a:solidFill>
                <a:latin typeface="Montserrat"/>
              </a:rPr>
              <a:t>Slip, Trip, Fall 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4D4E56"/>
                </a:solidFill>
                <a:latin typeface="Montserrat"/>
              </a:rPr>
              <a:t>Ergonomic issues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4D4E56"/>
                </a:solidFill>
                <a:latin typeface="Montserrat"/>
              </a:rPr>
              <a:t>Overexertion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4D4E56"/>
                </a:solidFill>
                <a:latin typeface="Montserrat"/>
              </a:rPr>
              <a:t>Repetitive strain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4D4E56"/>
                </a:solidFill>
                <a:latin typeface="Montserrat"/>
              </a:rPr>
              <a:t>Patient handling tasks</a:t>
            </a:r>
          </a:p>
          <a:p>
            <a:pPr marL="302260" indent="-302260">
              <a:lnSpc>
                <a:spcPct val="110000"/>
              </a:lnSpc>
            </a:pPr>
            <a:endParaRPr lang="en-US" sz="1800" dirty="0">
              <a:solidFill>
                <a:srgbClr val="4D4E56"/>
              </a:solidFill>
            </a:endParaRPr>
          </a:p>
          <a:p>
            <a:pPr marL="302260" indent="-302260">
              <a:lnSpc>
                <a:spcPct val="110000"/>
              </a:lnSpc>
            </a:pPr>
            <a:r>
              <a:rPr lang="en-US" sz="1800" dirty="0">
                <a:solidFill>
                  <a:srgbClr val="4D4E56"/>
                </a:solidFill>
              </a:rPr>
              <a:t>Contractual Risk Transfer</a:t>
            </a:r>
          </a:p>
          <a:p>
            <a:pPr marL="302260" indent="-302260">
              <a:lnSpc>
                <a:spcPct val="110000"/>
              </a:lnSpc>
            </a:pPr>
            <a:endParaRPr lang="en-US" sz="2000" dirty="0"/>
          </a:p>
          <a:p>
            <a:pPr marL="914400" lvl="2" indent="0">
              <a:lnSpc>
                <a:spcPct val="11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10000"/>
              </a:lnSpc>
              <a:buNone/>
            </a:pPr>
            <a:endParaRPr lang="en-US" sz="2000" dirty="0">
              <a:solidFill>
                <a:srgbClr val="003F87"/>
              </a:solidFill>
            </a:endParaRPr>
          </a:p>
          <a:p>
            <a:pPr lvl="2"/>
            <a:endParaRPr lang="en-US" dirty="0"/>
          </a:p>
          <a:p>
            <a:pPr marL="302260" indent="-30226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351" y="515585"/>
            <a:ext cx="8424909" cy="1325563"/>
          </a:xfrm>
        </p:spPr>
        <p:txBody>
          <a:bodyPr/>
          <a:lstStyle/>
          <a:p>
            <a:r>
              <a:rPr lang="en-US" b="1">
                <a:solidFill>
                  <a:srgbClr val="365989"/>
                </a:solidFill>
                <a:latin typeface="Montserrat SemiBold" pitchFamily="2" charset="77"/>
              </a:rPr>
              <a:t>Control losses by:</a:t>
            </a:r>
          </a:p>
        </p:txBody>
      </p:sp>
    </p:spTree>
    <p:extLst>
      <p:ext uri="{BB962C8B-B14F-4D97-AF65-F5344CB8AC3E}">
        <p14:creationId xmlns:p14="http://schemas.microsoft.com/office/powerpoint/2010/main" val="374616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8699" y="415450"/>
            <a:ext cx="3522901" cy="998199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365989"/>
                </a:solidFill>
                <a:latin typeface="Montserrat SemiBold"/>
              </a:rPr>
              <a:t>Control losses by:</a:t>
            </a:r>
          </a:p>
        </p:txBody>
      </p:sp>
      <p:pic>
        <p:nvPicPr>
          <p:cNvPr id="7" name="Picture 6" descr="Financial loss illustration">
            <a:extLst>
              <a:ext uri="{FF2B5EF4-FFF2-40B4-BE49-F238E27FC236}">
                <a16:creationId xmlns:a16="http://schemas.microsoft.com/office/drawing/2014/main" id="{F5B6E0A7-AC8A-4A91-E980-9BE357234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r="23503" b="-1"/>
          <a:stretch/>
        </p:blipFill>
        <p:spPr>
          <a:xfrm>
            <a:off x="950014" y="875810"/>
            <a:ext cx="4370298" cy="458668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3522" y="5858828"/>
            <a:ext cx="4805178" cy="123363"/>
            <a:chOff x="7015162" y="5858828"/>
            <a:chExt cx="4300544" cy="12336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8700" y="1572786"/>
            <a:ext cx="3429974" cy="4716966"/>
          </a:xfrm>
        </p:spPr>
        <p:txBody>
          <a:bodyPr anchor="t">
            <a:normAutofit/>
          </a:bodyPr>
          <a:lstStyle/>
          <a:p>
            <a:pPr marL="302260" indent="-302260"/>
            <a:r>
              <a:rPr lang="en-US" sz="1600" dirty="0">
                <a:solidFill>
                  <a:srgbClr val="4D4E56"/>
                </a:solidFill>
                <a:latin typeface="Montserrat" pitchFamily="2" charset="77"/>
              </a:rPr>
              <a:t>Encourage employees to report injuries immediately</a:t>
            </a:r>
            <a:endParaRPr lang="en-US"/>
          </a:p>
          <a:p>
            <a:pPr marL="759460" lvl="1" indent="-302260"/>
            <a:r>
              <a:rPr lang="en-US" sz="1600" i="1" dirty="0">
                <a:solidFill>
                  <a:srgbClr val="4D4E56"/>
                </a:solidFill>
                <a:latin typeface="Montserrat"/>
              </a:rPr>
              <a:t>Do they need immediate medical care?</a:t>
            </a:r>
          </a:p>
          <a:p>
            <a:pPr marL="759460" lvl="1" indent="-302260"/>
            <a:r>
              <a:rPr lang="en-US" sz="1600" i="1" dirty="0">
                <a:solidFill>
                  <a:srgbClr val="4D4E56"/>
                </a:solidFill>
                <a:latin typeface="Montserrat"/>
              </a:rPr>
              <a:t>By end of shift, submit paperwork</a:t>
            </a:r>
          </a:p>
          <a:p>
            <a:pPr marL="759460" lvl="1" indent="-302260"/>
            <a:endParaRPr lang="en-US" sz="1600" i="1" dirty="0">
              <a:solidFill>
                <a:schemeClr val="tx1"/>
              </a:solidFill>
              <a:latin typeface="Montserrat" pitchFamily="2" charset="77"/>
            </a:endParaRPr>
          </a:p>
          <a:p>
            <a:pPr marL="302260" indent="-302260"/>
            <a:r>
              <a:rPr lang="en-US" sz="1600" dirty="0">
                <a:solidFill>
                  <a:srgbClr val="4D4E56"/>
                </a:solidFill>
                <a:latin typeface="Montserrat" pitchFamily="2" charset="77"/>
              </a:rPr>
              <a:t>Investigating for root causes immediately</a:t>
            </a:r>
          </a:p>
          <a:p>
            <a:pPr marL="302260" indent="-302260"/>
            <a:endParaRPr lang="en-US" sz="1600" dirty="0">
              <a:solidFill>
                <a:srgbClr val="4D4E56"/>
              </a:solidFill>
              <a:latin typeface="Montserrat" pitchFamily="2" charset="77"/>
            </a:endParaRPr>
          </a:p>
          <a:p>
            <a:pPr marL="302260" indent="-302260"/>
            <a:r>
              <a:rPr lang="en-US" sz="1600" dirty="0">
                <a:solidFill>
                  <a:srgbClr val="4D4E56"/>
                </a:solidFill>
                <a:latin typeface="Montserrat" pitchFamily="2" charset="77"/>
              </a:rPr>
              <a:t>Implementing corrective actions and follow up</a:t>
            </a:r>
          </a:p>
          <a:p>
            <a:pPr marL="302260" indent="-302260"/>
            <a:endParaRPr lang="en-US" sz="1600" dirty="0">
              <a:solidFill>
                <a:srgbClr val="4D4E56"/>
              </a:solidFill>
              <a:latin typeface="Montserrat" pitchFamily="2" charset="77"/>
            </a:endParaRPr>
          </a:p>
          <a:p>
            <a:pPr marL="302260" indent="-302260"/>
            <a:r>
              <a:rPr lang="en-US" sz="1600" dirty="0">
                <a:solidFill>
                  <a:srgbClr val="4D4E56"/>
                </a:solidFill>
                <a:latin typeface="Montserrat" pitchFamily="2" charset="77"/>
              </a:rPr>
              <a:t>Review trends for systemic issues</a:t>
            </a:r>
          </a:p>
          <a:p>
            <a:pPr lvl="2"/>
            <a:endParaRPr lang="en-US" sz="1600" dirty="0"/>
          </a:p>
          <a:p>
            <a:pPr marL="302260" indent="-30226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450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8EAE-C38B-1E24-F0FC-3DB09D9A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491150"/>
            <a:ext cx="8424909" cy="1325563"/>
          </a:xfrm>
        </p:spPr>
        <p:txBody>
          <a:bodyPr/>
          <a:lstStyle/>
          <a:p>
            <a:r>
              <a:rPr lang="en-US" b="1">
                <a:solidFill>
                  <a:srgbClr val="365989"/>
                </a:solidFill>
                <a:latin typeface="Montserrat SemiBold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F1F35-960B-54DB-51B4-1B588AB6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081394"/>
            <a:ext cx="84249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1900" dirty="0">
              <a:solidFill>
                <a:srgbClr val="4D4E5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900" dirty="0">
              <a:solidFill>
                <a:srgbClr val="4D4E5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solidFill>
                  <a:srgbClr val="4D4E56"/>
                </a:solidFill>
              </a:rPr>
              <a:t>Highlight the changes to the experience modification factor process in NYS.</a:t>
            </a:r>
          </a:p>
          <a:p>
            <a:pPr marL="514350" indent="-514350">
              <a:buFont typeface="+mj-lt"/>
              <a:buAutoNum type="arabicPeriod"/>
            </a:pPr>
            <a:endParaRPr lang="en-US" sz="1900" dirty="0">
              <a:solidFill>
                <a:srgbClr val="4D4E5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solidFill>
                  <a:srgbClr val="4D4E56"/>
                </a:solidFill>
              </a:rPr>
              <a:t>Explain how the NYS experience modification factor impacts premiums.</a:t>
            </a:r>
          </a:p>
          <a:p>
            <a:pPr marL="514350" indent="-514350">
              <a:buFont typeface="+mj-lt"/>
              <a:buAutoNum type="arabicPeriod"/>
            </a:pPr>
            <a:endParaRPr lang="en-US" sz="1900" dirty="0">
              <a:solidFill>
                <a:srgbClr val="4D4E5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solidFill>
                  <a:srgbClr val="4D4E56"/>
                </a:solidFill>
              </a:rPr>
              <a:t>What you can do to control your EMF.</a:t>
            </a:r>
          </a:p>
          <a:p>
            <a:pPr marL="514350" indent="-514350">
              <a:buFont typeface="+mj-lt"/>
              <a:buAutoNum type="arabicPeriod"/>
            </a:pPr>
            <a:endParaRPr lang="en-US" sz="1900" dirty="0">
              <a:solidFill>
                <a:srgbClr val="939498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6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1" y="1555227"/>
            <a:ext cx="84249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2260" indent="-302260">
              <a:lnSpc>
                <a:spcPct val="110000"/>
              </a:lnSpc>
            </a:pPr>
            <a:r>
              <a:rPr lang="en-US" sz="1800" dirty="0">
                <a:solidFill>
                  <a:srgbClr val="4D4E56"/>
                </a:solidFill>
                <a:latin typeface="Montserrat"/>
              </a:rPr>
              <a:t>Determining severity of the injury</a:t>
            </a:r>
          </a:p>
          <a:p>
            <a:pPr marL="759460" lvl="1" indent="-302260">
              <a:lnSpc>
                <a:spcPct val="110000"/>
              </a:lnSpc>
            </a:pPr>
            <a:r>
              <a:rPr lang="en-US" sz="1600" dirty="0">
                <a:solidFill>
                  <a:srgbClr val="4D4E56"/>
                </a:solidFill>
                <a:latin typeface="Montserrat"/>
              </a:rPr>
              <a:t>Section 110 – self pay medical bills (will not impact EMF)</a:t>
            </a:r>
          </a:p>
          <a:p>
            <a:pPr marL="759460" lvl="1" indent="-302260">
              <a:lnSpc>
                <a:spcPct val="110000"/>
              </a:lnSpc>
            </a:pPr>
            <a:r>
              <a:rPr lang="en-US" sz="1600" dirty="0">
                <a:solidFill>
                  <a:srgbClr val="4D4E56"/>
                </a:solidFill>
                <a:latin typeface="Montserrat"/>
              </a:rPr>
              <a:t>Report to carrier – 0-3 days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600" dirty="0">
              <a:solidFill>
                <a:srgbClr val="4D4E56"/>
              </a:solidFill>
            </a:endParaRPr>
          </a:p>
          <a:p>
            <a:pPr marL="302260" indent="-302260">
              <a:lnSpc>
                <a:spcPct val="110000"/>
              </a:lnSpc>
            </a:pPr>
            <a:r>
              <a:rPr lang="en-US" sz="1800" dirty="0">
                <a:solidFill>
                  <a:srgbClr val="4D4E56"/>
                </a:solidFill>
                <a:latin typeface="Montserrat"/>
              </a:rPr>
              <a:t>Reviewing claims periodically</a:t>
            </a:r>
          </a:p>
          <a:p>
            <a:pPr marL="759460" lvl="1" indent="-302260">
              <a:lnSpc>
                <a:spcPct val="110000"/>
              </a:lnSpc>
            </a:pPr>
            <a:r>
              <a:rPr lang="en-US" sz="1600" dirty="0">
                <a:solidFill>
                  <a:srgbClr val="4D4E56"/>
                </a:solidFill>
                <a:latin typeface="Montserrat"/>
              </a:rPr>
              <a:t>1-2x per year – depends on frequency of claims</a:t>
            </a:r>
          </a:p>
          <a:p>
            <a:pPr marL="759460" lvl="1" indent="-302260">
              <a:lnSpc>
                <a:spcPct val="110000"/>
              </a:lnSpc>
            </a:pPr>
            <a:r>
              <a:rPr lang="en-US" sz="1600" dirty="0">
                <a:solidFill>
                  <a:srgbClr val="4D4E56"/>
                </a:solidFill>
                <a:latin typeface="Montserrat"/>
              </a:rPr>
              <a:t>3 months after a policy ends</a:t>
            </a:r>
          </a:p>
          <a:p>
            <a:pPr marL="759460" lvl="1" indent="-302260">
              <a:lnSpc>
                <a:spcPct val="110000"/>
              </a:lnSpc>
            </a:pPr>
            <a:r>
              <a:rPr lang="en-US" sz="1600" dirty="0">
                <a:solidFill>
                  <a:srgbClr val="4D4E56"/>
                </a:solidFill>
                <a:latin typeface="Montserrat"/>
              </a:rPr>
              <a:t>Periodical dashboards</a:t>
            </a:r>
          </a:p>
          <a:p>
            <a:pPr marL="302260" indent="-30226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351" y="496535"/>
            <a:ext cx="8424909" cy="1325563"/>
          </a:xfrm>
        </p:spPr>
        <p:txBody>
          <a:bodyPr/>
          <a:lstStyle/>
          <a:p>
            <a:r>
              <a:rPr lang="en-US" dirty="0">
                <a:solidFill>
                  <a:srgbClr val="365989"/>
                </a:solidFill>
                <a:latin typeface="Montserrat SemiBold"/>
              </a:rPr>
              <a:t>Control losses by:</a:t>
            </a:r>
          </a:p>
        </p:txBody>
      </p:sp>
    </p:spTree>
    <p:extLst>
      <p:ext uri="{BB962C8B-B14F-4D97-AF65-F5344CB8AC3E}">
        <p14:creationId xmlns:p14="http://schemas.microsoft.com/office/powerpoint/2010/main" val="219899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1" y="1536177"/>
            <a:ext cx="84249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2260" indent="-302260">
              <a:lnSpc>
                <a:spcPct val="110000"/>
              </a:lnSpc>
            </a:pPr>
            <a:r>
              <a:rPr lang="en-US" sz="2000" dirty="0">
                <a:solidFill>
                  <a:srgbClr val="365989"/>
                </a:solidFill>
                <a:latin typeface="Montserrat Medium" pitchFamily="2" charset="77"/>
              </a:rPr>
              <a:t>Returning workers to the job ASAP</a:t>
            </a:r>
            <a:endParaRPr lang="en-US"/>
          </a:p>
          <a:p>
            <a:pPr marL="759460" lvl="1" indent="-302260"/>
            <a:endParaRPr lang="en-US" sz="1800" dirty="0">
              <a:solidFill>
                <a:srgbClr val="4D4E56"/>
              </a:solidFill>
              <a:latin typeface="Montserrat" pitchFamily="2" charset="77"/>
            </a:endParaRPr>
          </a:p>
          <a:p>
            <a:pPr marL="759460" lvl="1" indent="-302260"/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Transitional Duty Policy - temporary modified or alternate duty available</a:t>
            </a:r>
          </a:p>
          <a:p>
            <a:pPr marL="759460" lvl="1" indent="-302260"/>
            <a:endParaRPr lang="en-US" sz="1800" dirty="0">
              <a:solidFill>
                <a:srgbClr val="4D4E56"/>
              </a:solidFill>
              <a:latin typeface="Montserrat" pitchFamily="2" charset="77"/>
            </a:endParaRPr>
          </a:p>
          <a:p>
            <a:pPr marL="759460" lvl="1" indent="-302260"/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Review employee's abilities frequently – after each medical visit</a:t>
            </a:r>
          </a:p>
          <a:p>
            <a:pPr marL="759460" lvl="1" indent="-302260"/>
            <a:endParaRPr lang="en-US" sz="1800" dirty="0">
              <a:solidFill>
                <a:srgbClr val="4D4E56"/>
              </a:solidFill>
              <a:latin typeface="Montserrat" pitchFamily="2" charset="77"/>
            </a:endParaRPr>
          </a:p>
          <a:p>
            <a:pPr marL="759460" lvl="1" indent="-302260"/>
            <a:r>
              <a:rPr lang="en-US" sz="1800" dirty="0">
                <a:solidFill>
                  <a:srgbClr val="4D4E56"/>
                </a:solidFill>
                <a:latin typeface="Montserrat"/>
              </a:rPr>
              <a:t>After 90 days, determine next steps</a:t>
            </a:r>
          </a:p>
          <a:p>
            <a:pPr marL="1216660" lvl="2" indent="-302260"/>
            <a:r>
              <a:rPr lang="en-US" sz="1600" dirty="0">
                <a:solidFill>
                  <a:srgbClr val="4D4E56"/>
                </a:solidFill>
                <a:latin typeface="Montserrat"/>
              </a:rPr>
              <a:t>Can you accommodate restrictions permanently?</a:t>
            </a:r>
          </a:p>
          <a:p>
            <a:pPr marL="1216660" lvl="2" indent="-302260"/>
            <a:r>
              <a:rPr lang="en-US" sz="1600" dirty="0">
                <a:solidFill>
                  <a:srgbClr val="4D4E56"/>
                </a:solidFill>
                <a:latin typeface="Montserrat"/>
              </a:rPr>
              <a:t>Is there another position better suited for this employee’s current abilities?</a:t>
            </a:r>
          </a:p>
          <a:p>
            <a:pPr marL="1216660" lvl="2" indent="-302260"/>
            <a:r>
              <a:rPr lang="en-US" sz="1600" dirty="0">
                <a:solidFill>
                  <a:srgbClr val="4D4E56"/>
                </a:solidFill>
                <a:latin typeface="Montserrat"/>
              </a:rPr>
              <a:t>If not, employee may return to worker comp leave or separate employment</a:t>
            </a:r>
            <a:endParaRPr lang="en-US" sz="1800" dirty="0">
              <a:solidFill>
                <a:srgbClr val="4D4E56"/>
              </a:solidFill>
              <a:latin typeface="Montserra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351" y="496535"/>
            <a:ext cx="8424909" cy="1325563"/>
          </a:xfrm>
        </p:spPr>
        <p:txBody>
          <a:bodyPr/>
          <a:lstStyle/>
          <a:p>
            <a:r>
              <a:rPr lang="en-US" dirty="0">
                <a:solidFill>
                  <a:srgbClr val="365989"/>
                </a:solidFill>
                <a:latin typeface="Montserrat SemiBold"/>
              </a:rPr>
              <a:t>Control losses by:</a:t>
            </a:r>
          </a:p>
        </p:txBody>
      </p:sp>
    </p:spTree>
    <p:extLst>
      <p:ext uri="{BB962C8B-B14F-4D97-AF65-F5344CB8AC3E}">
        <p14:creationId xmlns:p14="http://schemas.microsoft.com/office/powerpoint/2010/main" val="120593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1" y="1479027"/>
            <a:ext cx="8424909" cy="4351338"/>
          </a:xfrm>
        </p:spPr>
        <p:txBody>
          <a:bodyPr>
            <a:normAutofit/>
          </a:bodyPr>
          <a:lstStyle/>
          <a:p>
            <a:pPr marL="403433" indent="-403433">
              <a:lnSpc>
                <a:spcPct val="150000"/>
              </a:lnSpc>
              <a:buAutoNum type="arabicParenR"/>
            </a:pPr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Review your organization’s workers’ compensation program</a:t>
            </a:r>
          </a:p>
          <a:p>
            <a:pPr marL="403433" indent="-403433">
              <a:lnSpc>
                <a:spcPct val="150000"/>
              </a:lnSpc>
              <a:buAutoNum type="arabicParenR"/>
            </a:pPr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Find out your Experience Modification Factor (EMF) – is it above or below 1.00?</a:t>
            </a:r>
          </a:p>
          <a:p>
            <a:pPr marL="403433" indent="-403433">
              <a:lnSpc>
                <a:spcPct val="150000"/>
              </a:lnSpc>
              <a:buAutoNum type="arabicParenR"/>
            </a:pPr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If EMF above 1.00 – Determine why?</a:t>
            </a:r>
          </a:p>
          <a:p>
            <a:pPr marL="403433" indent="-403433">
              <a:lnSpc>
                <a:spcPct val="150000"/>
              </a:lnSpc>
              <a:buAutoNum type="arabicParenR"/>
            </a:pPr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IF EMF below 1.00 – Celebrate success!  Then, determine if it is proactive work or luck?</a:t>
            </a:r>
          </a:p>
          <a:p>
            <a:pPr marL="403433" indent="-403433">
              <a:lnSpc>
                <a:spcPct val="150000"/>
              </a:lnSpc>
              <a:buAutoNum type="arabicParenR"/>
            </a:pPr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Ask about loss control and claims management offerings – how can we help?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351" y="525110"/>
            <a:ext cx="842490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65989"/>
                </a:solidFill>
                <a:latin typeface="Montserrat SemiBold"/>
              </a:rPr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353084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E25D-A8D0-3CF8-7C43-F33BFDA1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19" y="492308"/>
            <a:ext cx="410978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Montserrat"/>
              </a:rPr>
              <a:t>Questions?</a:t>
            </a:r>
            <a:br>
              <a:rPr lang="en-US">
                <a:latin typeface="Montserrat"/>
              </a:rPr>
            </a:br>
            <a:r>
              <a:rPr lang="en-US">
                <a:latin typeface="Montserrat"/>
              </a:rPr>
              <a:t>Thank you!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C34BAB-5C64-4C2D-9A59-677E143D7EBE}"/>
              </a:ext>
            </a:extLst>
          </p:cNvPr>
          <p:cNvSpPr txBox="1"/>
          <p:nvPr/>
        </p:nvSpPr>
        <p:spPr>
          <a:xfrm>
            <a:off x="434479" y="2468692"/>
            <a:ext cx="4864881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Montserra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Montserrat"/>
              </a:rPr>
              <a:t>Megan Coville, MS, OTR/L, ARM, CSPHP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Montserrat"/>
              </a:rPr>
              <a:t>Director, Risk Management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Montserrat"/>
              </a:rPr>
              <a:t>518-952-7991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Montserrat"/>
              </a:rPr>
              <a:t>mcoville@onegroup.com</a:t>
            </a:r>
          </a:p>
        </p:txBody>
      </p:sp>
      <p:pic>
        <p:nvPicPr>
          <p:cNvPr id="17" name="Picture 16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07698F95-F494-8166-CDD2-261893782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5" r="32379" b="2"/>
          <a:stretch/>
        </p:blipFill>
        <p:spPr>
          <a:xfrm>
            <a:off x="5453109" y="10"/>
            <a:ext cx="369089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576A66F8-C662-9916-5BAF-02DFC625A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58" y="2311893"/>
            <a:ext cx="2227434" cy="22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B17A-1B6F-A5CD-D858-9AA88AF4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520967"/>
            <a:ext cx="8424909" cy="13255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365989"/>
                </a:solidFill>
                <a:latin typeface="Montserrat SemiBold" pitchFamily="2" charset="77"/>
              </a:rPr>
              <a:t>What is an Experience Modification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14D1-B391-C5ED-0B18-B451B953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109623"/>
            <a:ext cx="8424909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1800" dirty="0">
              <a:solidFill>
                <a:srgbClr val="4D4E56"/>
              </a:solidFill>
            </a:endParaRPr>
          </a:p>
          <a:p>
            <a:r>
              <a:rPr lang="en-US" sz="1800" dirty="0">
                <a:solidFill>
                  <a:srgbClr val="4D4E56"/>
                </a:solidFill>
              </a:rPr>
              <a:t>AKA Experience Modification Rate, Mod, EMOD, Experience Rate, EMF, EMR…</a:t>
            </a:r>
          </a:p>
          <a:p>
            <a:endParaRPr lang="en-US" sz="1800" dirty="0">
              <a:solidFill>
                <a:srgbClr val="4D4E56"/>
              </a:solidFill>
            </a:endParaRPr>
          </a:p>
          <a:p>
            <a:r>
              <a:rPr lang="en-US" sz="1800" dirty="0">
                <a:solidFill>
                  <a:srgbClr val="4D4E56"/>
                </a:solidFill>
              </a:rPr>
              <a:t>A “safety” or “claims management” score</a:t>
            </a:r>
          </a:p>
          <a:p>
            <a:endParaRPr lang="en-US" sz="1800" dirty="0">
              <a:solidFill>
                <a:srgbClr val="4D4E56"/>
              </a:solidFill>
            </a:endParaRPr>
          </a:p>
          <a:p>
            <a:r>
              <a:rPr lang="en-US" sz="1800" dirty="0">
                <a:solidFill>
                  <a:srgbClr val="4D4E56"/>
                </a:solidFill>
              </a:rPr>
              <a:t>A ratio comparing expected losses to actual losses over specific policy years.</a:t>
            </a:r>
          </a:p>
        </p:txBody>
      </p:sp>
    </p:spTree>
    <p:extLst>
      <p:ext uri="{BB962C8B-B14F-4D97-AF65-F5344CB8AC3E}">
        <p14:creationId xmlns:p14="http://schemas.microsoft.com/office/powerpoint/2010/main" val="425099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27CA-0D7F-AAC5-C152-E2D49745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506060"/>
            <a:ext cx="8424909" cy="1325563"/>
          </a:xfrm>
        </p:spPr>
        <p:txBody>
          <a:bodyPr/>
          <a:lstStyle/>
          <a:p>
            <a:r>
              <a:rPr lang="en-US" b="1">
                <a:solidFill>
                  <a:srgbClr val="365989"/>
                </a:solidFill>
                <a:latin typeface="Montserrat SemiBold" pitchFamily="2" charset="77"/>
              </a:rPr>
              <a:t>Why is your MOD so important?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924C-2AFF-5D66-A8DF-79157C0E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0" y="1580613"/>
            <a:ext cx="8424909" cy="497425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4D4E56"/>
                </a:solidFill>
              </a:rPr>
              <a:t>This “safety score” has a huge impact  </a:t>
            </a:r>
          </a:p>
          <a:p>
            <a:endParaRPr lang="en-US" sz="1800" dirty="0">
              <a:solidFill>
                <a:srgbClr val="4D4E56"/>
              </a:solidFill>
            </a:endParaRPr>
          </a:p>
          <a:p>
            <a:r>
              <a:rPr lang="en-US" sz="1800" dirty="0">
                <a:solidFill>
                  <a:srgbClr val="4D4E56"/>
                </a:solidFill>
              </a:rPr>
              <a:t>Premium = Rate x Payroll x MOD</a:t>
            </a:r>
          </a:p>
          <a:p>
            <a:endParaRPr lang="en-US" sz="1800" dirty="0">
              <a:solidFill>
                <a:srgbClr val="4D4E56"/>
              </a:solidFill>
            </a:endParaRPr>
          </a:p>
          <a:p>
            <a:r>
              <a:rPr lang="en-US" sz="1800" dirty="0">
                <a:solidFill>
                  <a:srgbClr val="4D4E56"/>
                </a:solidFill>
              </a:rPr>
              <a:t>If 8832 is $.37 x hundred of payroll, and you have $100,000 in adjusted payroll, then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39498"/>
                </a:solidFill>
              </a:rPr>
              <a:t>	</a:t>
            </a:r>
            <a:r>
              <a:rPr lang="en-US" sz="1800" dirty="0">
                <a:solidFill>
                  <a:srgbClr val="4D4E56"/>
                </a:solidFill>
              </a:rPr>
              <a:t>$100,000 x.37 x </a:t>
            </a:r>
            <a:r>
              <a:rPr lang="en-US" sz="1800" dirty="0">
                <a:solidFill>
                  <a:srgbClr val="365989"/>
                </a:solidFill>
              </a:rPr>
              <a:t>1.2 MOD = $44,400 </a:t>
            </a:r>
            <a:r>
              <a:rPr lang="en-US" sz="1800" dirty="0">
                <a:solidFill>
                  <a:srgbClr val="4D4E56"/>
                </a:solidFill>
              </a:rPr>
              <a:t>premium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39498"/>
                </a:solidFill>
              </a:rPr>
              <a:t>	</a:t>
            </a:r>
            <a:r>
              <a:rPr lang="en-US" sz="1800" dirty="0">
                <a:solidFill>
                  <a:srgbClr val="4D4E56"/>
                </a:solidFill>
              </a:rPr>
              <a:t>$100,000 x .37 x </a:t>
            </a:r>
            <a:r>
              <a:rPr lang="en-US" sz="1800" dirty="0">
                <a:solidFill>
                  <a:srgbClr val="365989"/>
                </a:solidFill>
                <a:latin typeface="Montserrat" pitchFamily="2" charset="77"/>
              </a:rPr>
              <a:t>.08 MOD = $29,600 </a:t>
            </a:r>
            <a:r>
              <a:rPr lang="en-US" sz="1800" dirty="0">
                <a:solidFill>
                  <a:srgbClr val="4D4E56"/>
                </a:solidFill>
              </a:rPr>
              <a:t>premium </a:t>
            </a:r>
          </a:p>
          <a:p>
            <a:pPr marL="0" indent="0">
              <a:buNone/>
            </a:pPr>
            <a:endParaRPr lang="en-US" sz="1800" dirty="0">
              <a:solidFill>
                <a:srgbClr val="939498"/>
              </a:solidFill>
            </a:endParaRPr>
          </a:p>
          <a:p>
            <a:r>
              <a:rPr lang="en-US" sz="1800" dirty="0">
                <a:solidFill>
                  <a:srgbClr val="4D4E56"/>
                </a:solidFill>
              </a:rPr>
              <a:t>We can’t control rates or payroll … but we CAN have an impact on your MOD. </a:t>
            </a:r>
          </a:p>
        </p:txBody>
      </p:sp>
    </p:spTree>
    <p:extLst>
      <p:ext uri="{BB962C8B-B14F-4D97-AF65-F5344CB8AC3E}">
        <p14:creationId xmlns:p14="http://schemas.microsoft.com/office/powerpoint/2010/main" val="344692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E1898-D5DB-55DD-D476-C524FDCC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27" y="1938566"/>
            <a:ext cx="3868340" cy="823912"/>
          </a:xfrm>
        </p:spPr>
        <p:txBody>
          <a:bodyPr/>
          <a:lstStyle/>
          <a:p>
            <a:r>
              <a:rPr lang="en-US" sz="1800">
                <a:solidFill>
                  <a:srgbClr val="365989"/>
                </a:solidFill>
                <a:latin typeface="Montserrat Medium" pitchFamily="2" charset="77"/>
              </a:rPr>
              <a:t>National Council on Compensation Insurance (NCCI)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9CDDBE-05B5-C552-8DFC-D80AA422A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075" y="2917780"/>
            <a:ext cx="3868340" cy="2500638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4D4E56"/>
                </a:solidFill>
              </a:rPr>
              <a:t>Uses national class code expected loss rates</a:t>
            </a:r>
          </a:p>
          <a:p>
            <a:r>
              <a:rPr lang="en-US" sz="1600">
                <a:solidFill>
                  <a:srgbClr val="4D4E56"/>
                </a:solidFill>
              </a:rPr>
              <a:t>Complex equation</a:t>
            </a:r>
          </a:p>
          <a:p>
            <a:r>
              <a:rPr lang="en-US" sz="1600">
                <a:solidFill>
                  <a:srgbClr val="4D4E56"/>
                </a:solidFill>
              </a:rPr>
              <a:t>Fix split point universally applied</a:t>
            </a:r>
          </a:p>
          <a:p>
            <a:r>
              <a:rPr lang="en-US" sz="1600">
                <a:solidFill>
                  <a:srgbClr val="4D4E56"/>
                </a:solidFill>
              </a:rPr>
              <a:t>Factored in frequency and severity of claims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402E55-4C43-8870-A5F3-3349579BA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2110655"/>
            <a:ext cx="3887391" cy="647656"/>
          </a:xfrm>
        </p:spPr>
        <p:txBody>
          <a:bodyPr/>
          <a:lstStyle/>
          <a:p>
            <a:r>
              <a:rPr lang="en-US" sz="1800" b="0">
                <a:solidFill>
                  <a:srgbClr val="365989"/>
                </a:solidFill>
              </a:rPr>
              <a:t>New York Compensation Insurance Rating Board (NYCIRB)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9D9801-689D-5BA6-3337-9CCA28A3E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934567"/>
            <a:ext cx="3887391" cy="2896358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4D4E56"/>
                </a:solidFill>
              </a:rPr>
              <a:t>Uses NY specific class code expected loss rates</a:t>
            </a:r>
          </a:p>
          <a:p>
            <a:r>
              <a:rPr lang="en-US" sz="1600">
                <a:solidFill>
                  <a:srgbClr val="4D4E56"/>
                </a:solidFill>
              </a:rPr>
              <a:t>Simplified equation</a:t>
            </a:r>
          </a:p>
          <a:p>
            <a:r>
              <a:rPr lang="en-US" sz="1600">
                <a:solidFill>
                  <a:srgbClr val="4D4E56"/>
                </a:solidFill>
              </a:rPr>
              <a:t>Variable split point based on expected losses</a:t>
            </a:r>
          </a:p>
          <a:p>
            <a:r>
              <a:rPr lang="en-US" sz="1600">
                <a:solidFill>
                  <a:srgbClr val="4D4E56"/>
                </a:solidFill>
              </a:rPr>
              <a:t>Focuses on losses from frequency of claims – but factors in severity on a sliding scale.</a:t>
            </a:r>
          </a:p>
        </p:txBody>
      </p:sp>
      <p:pic>
        <p:nvPicPr>
          <p:cNvPr id="12" name="Content Placeholder 5" descr="NYCIRB Memo - WC Ins - SPH 1.26.2017.pdf - Adobe Reader">
            <a:extLst>
              <a:ext uri="{FF2B5EF4-FFF2-40B4-BE49-F238E27FC236}">
                <a16:creationId xmlns:a16="http://schemas.microsoft.com/office/drawing/2014/main" id="{5B31529A-296B-C4F8-A4CF-8B1071468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6" t="9777" r="53909" b="82531"/>
          <a:stretch/>
        </p:blipFill>
        <p:spPr>
          <a:xfrm>
            <a:off x="4948478" y="1055428"/>
            <a:ext cx="2598100" cy="813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76D2B-2C10-65FD-5503-6E63C3ED3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0" t="12283" r="2447" b="-1845"/>
          <a:stretch/>
        </p:blipFill>
        <p:spPr>
          <a:xfrm>
            <a:off x="1327466" y="684105"/>
            <a:ext cx="1360967" cy="1203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F10061-0FD5-2462-CF99-03DA764B2DE4}"/>
              </a:ext>
            </a:extLst>
          </p:cNvPr>
          <p:cNvSpPr txBox="1"/>
          <p:nvPr/>
        </p:nvSpPr>
        <p:spPr>
          <a:xfrm>
            <a:off x="1912866" y="5594674"/>
            <a:ext cx="506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65989"/>
                </a:solidFill>
              </a:rPr>
              <a:t>NYS no longer participates with NCCI as of 10/2022</a:t>
            </a:r>
          </a:p>
        </p:txBody>
      </p:sp>
    </p:spTree>
    <p:extLst>
      <p:ext uri="{BB962C8B-B14F-4D97-AF65-F5344CB8AC3E}">
        <p14:creationId xmlns:p14="http://schemas.microsoft.com/office/powerpoint/2010/main" val="121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8E72-9B02-3243-3E2A-85C577F9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1" y="855692"/>
            <a:ext cx="4109789" cy="953594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365989"/>
                </a:solidFill>
                <a:latin typeface="Montserrat SemiBold"/>
              </a:rPr>
              <a:t>Why the change?</a:t>
            </a:r>
            <a:br>
              <a:rPr lang="en-US" sz="2800" dirty="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41ED-9059-016B-E8B1-25AD43FC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1" y="1565585"/>
            <a:ext cx="4939990" cy="4906536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rgbClr val="4D4E56"/>
                </a:solidFill>
              </a:rPr>
              <a:t>To INCENTIVIZE workplace safety in NYS.</a:t>
            </a:r>
          </a:p>
          <a:p>
            <a:endParaRPr lang="en-US" sz="1800" dirty="0">
              <a:solidFill>
                <a:srgbClr val="4D4E56"/>
              </a:solidFill>
            </a:endParaRPr>
          </a:p>
          <a:p>
            <a:r>
              <a:rPr lang="en-US" sz="1800" dirty="0">
                <a:solidFill>
                  <a:srgbClr val="4D4E56"/>
                </a:solidFill>
              </a:rPr>
              <a:t>To drive EQUITY in premium calculations. </a:t>
            </a:r>
          </a:p>
          <a:p>
            <a:endParaRPr lang="en-US" sz="1800" dirty="0">
              <a:solidFill>
                <a:srgbClr val="4D4E5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D4E56"/>
                </a:solidFill>
                <a:latin typeface="Montserrat Medium" pitchFamily="2" charset="77"/>
              </a:rPr>
              <a:t>NYCIRB felt there was no equity in what companies were being charged for WC</a:t>
            </a:r>
          </a:p>
          <a:p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Good performers not seeing equitable benefit for their performance - Paying too much</a:t>
            </a:r>
          </a:p>
          <a:p>
            <a:r>
              <a:rPr lang="en-US" sz="1800" dirty="0">
                <a:solidFill>
                  <a:srgbClr val="4D4E56"/>
                </a:solidFill>
                <a:latin typeface="Montserrat" pitchFamily="2" charset="77"/>
              </a:rPr>
              <a:t>Bad performers not seeing equitable penalties for their performance - Paying too little.</a:t>
            </a:r>
          </a:p>
          <a:p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phic 3" descr="Scales of justice outline">
            <a:extLst>
              <a:ext uri="{FF2B5EF4-FFF2-40B4-BE49-F238E27FC236}">
                <a16:creationId xmlns:a16="http://schemas.microsoft.com/office/drawing/2014/main" id="{61F5309C-87D7-EEA8-464D-A67F0B3B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426" y="1773789"/>
            <a:ext cx="3273747" cy="33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9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84947" y="1615561"/>
            <a:ext cx="7987553" cy="4058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u="sng" dirty="0">
              <a:solidFill>
                <a:srgbClr val="4D4E56"/>
              </a:solidFill>
              <a:latin typeface="Montserrat Medium" pitchFamily="2" charset="77"/>
            </a:endParaRPr>
          </a:p>
          <a:p>
            <a:pPr marL="0" indent="0">
              <a:buNone/>
              <a:defRPr/>
            </a:pPr>
            <a:r>
              <a:rPr lang="en-US" u="sng" dirty="0">
                <a:solidFill>
                  <a:srgbClr val="4D4E56"/>
                </a:solidFill>
                <a:latin typeface="Montserrat Medium" pitchFamily="2" charset="77"/>
              </a:rPr>
              <a:t>The starting point:</a:t>
            </a:r>
          </a:p>
          <a:p>
            <a:pPr marL="0" indent="0">
              <a:buNone/>
              <a:defRPr/>
            </a:pPr>
            <a:endParaRPr lang="en-US" u="sng" dirty="0">
              <a:solidFill>
                <a:srgbClr val="4D4E56"/>
              </a:solidFill>
              <a:latin typeface="Montserrat Medium" pitchFamily="2" charset="77"/>
            </a:endParaRP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rgbClr val="365989"/>
                </a:solidFill>
              </a:rPr>
              <a:t>Manual Premium x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rgbClr val="365989"/>
                </a:solidFill>
              </a:rPr>
              <a:t>Experience Modification Factor x</a:t>
            </a:r>
          </a:p>
          <a:p>
            <a:pPr marL="0" indent="0" algn="ctr">
              <a:buNone/>
              <a:defRPr/>
            </a:pPr>
            <a:r>
              <a:rPr lang="en-US" sz="2000" u="sng" dirty="0">
                <a:solidFill>
                  <a:srgbClr val="365989"/>
                </a:solidFill>
              </a:rPr>
              <a:t>Loss Cost Multiplier  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rgbClr val="365989"/>
                </a:solidFill>
              </a:rPr>
              <a:t>= Standard Premium</a:t>
            </a:r>
          </a:p>
          <a:p>
            <a:pPr algn="ctr">
              <a:defRPr/>
            </a:pPr>
            <a:endParaRPr lang="en-US" sz="2735" dirty="0">
              <a:solidFill>
                <a:srgbClr val="4D4E56"/>
              </a:solidFill>
            </a:endParaRPr>
          </a:p>
          <a:p>
            <a:pPr>
              <a:defRPr/>
            </a:pPr>
            <a:r>
              <a:rPr lang="en-US" sz="1941" dirty="0">
                <a:solidFill>
                  <a:srgbClr val="4D4E56"/>
                </a:solidFill>
              </a:rPr>
              <a:t>Where it all starts for an underwriter.</a:t>
            </a:r>
          </a:p>
          <a:p>
            <a:pPr>
              <a:defRPr/>
            </a:pPr>
            <a:r>
              <a:rPr lang="en-US" sz="1941" dirty="0">
                <a:solidFill>
                  <a:srgbClr val="4D4E56"/>
                </a:solidFill>
              </a:rPr>
              <a:t>Where the price of premium starts for the insured</a:t>
            </a:r>
          </a:p>
          <a:p>
            <a:pPr>
              <a:defRPr/>
            </a:pPr>
            <a:endParaRPr lang="en-US" dirty="0">
              <a:solidFill>
                <a:srgbClr val="003F87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541024" y="630322"/>
            <a:ext cx="8209429" cy="9331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96" tIns="44948" rIns="89896" bIns="4494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rgbClr val="365989"/>
                </a:solidFill>
                <a:latin typeface="Montserrat SemiBold"/>
              </a:rPr>
              <a:t>How is a workers' compensation premium calculated?</a:t>
            </a:r>
            <a:endParaRPr lang="en-US" dirty="0">
              <a:latin typeface="Montserrat Semi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524" y="2424224"/>
            <a:ext cx="7866529" cy="2218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51180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15225" y="1546412"/>
            <a:ext cx="8050551" cy="2084294"/>
          </a:xfrm>
          <a:prstGeom prst="rect">
            <a:avLst/>
          </a:prstGeom>
        </p:spPr>
        <p:txBody>
          <a:bodyPr vert="horz" lIns="89896" tIns="44948" rIns="89896" bIns="44948" rtlCol="0">
            <a:normAutofit/>
          </a:bodyPr>
          <a:lstStyle>
            <a:lvl1pPr marL="0" indent="0" algn="l" defTabSz="1018824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rgbClr val="8082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1018824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rgbClr val="8082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1018824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rgbClr val="8082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1018824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rgbClr val="8082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1018824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rgbClr val="80828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1800" u="sng" dirty="0">
              <a:solidFill>
                <a:srgbClr val="4D4E56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altLang="en-US" sz="1800" u="sng" dirty="0">
                <a:solidFill>
                  <a:srgbClr val="4D4E56"/>
                </a:solidFill>
                <a:latin typeface="Montserrat" panose="00000500000000000000" pitchFamily="2" charset="0"/>
              </a:rPr>
              <a:t>Classification Codes &amp; Rates</a:t>
            </a:r>
          </a:p>
          <a:p>
            <a:pPr lvl="1" algn="ctr"/>
            <a:r>
              <a:rPr lang="en-US" altLang="en-US" dirty="0">
                <a:solidFill>
                  <a:srgbClr val="4D4E56"/>
                </a:solidFill>
                <a:latin typeface="Montserrat" panose="00000500000000000000" pitchFamily="2" charset="0"/>
              </a:rPr>
              <a:t>Specific to exposure (the type of work you do)</a:t>
            </a:r>
          </a:p>
          <a:p>
            <a:pPr lvl="1" algn="ctr"/>
            <a:r>
              <a:rPr lang="en-US" altLang="en-US" dirty="0">
                <a:solidFill>
                  <a:srgbClr val="4D4E56"/>
                </a:solidFill>
                <a:latin typeface="Montserrat" panose="00000500000000000000" pitchFamily="2" charset="0"/>
              </a:rPr>
              <a:t>The "Rate” reflects the degree of Risk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536591" y="624728"/>
            <a:ext cx="8209429" cy="9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96" tIns="44948" rIns="89896" bIns="44948" numCol="1" rtlCol="0" anchor="t" anchorCtr="0" compatLnSpc="1">
            <a:prstTxWarp prst="textNoShape">
              <a:avLst/>
            </a:prstTxWarp>
            <a:noAutofit/>
          </a:bodyPr>
          <a:lstStyle>
            <a:lvl1pPr algn="l" defTabSz="1018824" rtl="0" eaLnBrk="1" latinLnBrk="0" hangingPunct="1">
              <a:spcBef>
                <a:spcPts val="2000"/>
              </a:spcBef>
              <a:buNone/>
              <a:defRPr sz="2800" kern="1200">
                <a:solidFill>
                  <a:srgbClr val="808285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en-US" sz="3200" dirty="0">
                <a:solidFill>
                  <a:srgbClr val="365989"/>
                </a:solidFill>
                <a:latin typeface="Montserrat SemiBold"/>
                <a:cs typeface="Segoe UI"/>
              </a:rPr>
              <a:t>How is a workers' compensation premium calculated?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32451"/>
              </p:ext>
            </p:extLst>
          </p:nvPr>
        </p:nvGraphicFramePr>
        <p:xfrm>
          <a:off x="560170" y="3630706"/>
          <a:ext cx="7960659" cy="204137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22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4D4E56"/>
                          </a:solidFill>
                          <a:effectLst/>
                        </a:rPr>
                        <a:t>CLASS</a:t>
                      </a:r>
                      <a:endParaRPr lang="en-US" sz="1600" b="1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4D4E56"/>
                          </a:solidFill>
                          <a:effectLst/>
                        </a:rPr>
                        <a:t>CODE</a:t>
                      </a:r>
                      <a:endParaRPr lang="en-US" sz="1600" b="1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4D4E56"/>
                          </a:solidFill>
                          <a:effectLst/>
                        </a:rPr>
                        <a:t>LOST</a:t>
                      </a:r>
                      <a:r>
                        <a:rPr lang="en-US" sz="1600" b="1" u="none" strike="noStrike" baseline="0">
                          <a:solidFill>
                            <a:srgbClr val="4D4E56"/>
                          </a:solidFill>
                          <a:effectLst/>
                        </a:rPr>
                        <a:t> COST RATE</a:t>
                      </a:r>
                      <a:endParaRPr lang="en-US" sz="1600" b="1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8829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Nursing Home–All Employees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$3.06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8833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 Hospital–Professional Employees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$1.11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8865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Alcohol or Drug Rehabilitation Facility-All Employees-&amp; Clerical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$2.65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4D4E56"/>
                          </a:solidFill>
                          <a:effectLst/>
                        </a:rPr>
                        <a:t>8866</a:t>
                      </a:r>
                      <a:endParaRPr lang="en-US" sz="1600" b="0" i="0" u="none" strike="noStrike" dirty="0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 Assisted Living Facility-All Employees &amp; Clerical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$2.20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9040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 Hospital–All Other Employees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$3.99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Calibri"/>
                        </a:rPr>
                        <a:t>8832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4D4E56"/>
                          </a:solidFill>
                          <a:effectLst/>
                          <a:latin typeface="Calibri"/>
                        </a:rPr>
                        <a:t>Physicians &amp; Clerical</a:t>
                      </a:r>
                    </a:p>
                  </a:txBody>
                  <a:tcPr marL="8404" marR="8404" marT="8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rgbClr val="4D4E56"/>
                          </a:solidFill>
                        </a:rPr>
                        <a:t>$0.37</a:t>
                      </a:r>
                      <a:endParaRPr lang="en-US" sz="1600" b="0" i="0" u="none" strike="noStrike" dirty="0">
                        <a:solidFill>
                          <a:srgbClr val="4D4E56"/>
                        </a:solidFill>
                        <a:effectLst/>
                        <a:latin typeface="Calibri"/>
                      </a:endParaRPr>
                    </a:p>
                  </a:txBody>
                  <a:tcPr marL="8404" marR="8404" marT="8404" marB="0" anchor="b"/>
                </a:tc>
                <a:extLst>
                  <a:ext uri="{0D108BD9-81ED-4DB2-BD59-A6C34878D82A}">
                    <a16:rowId xmlns:a16="http://schemas.microsoft.com/office/drawing/2014/main" val="41771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33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78223" y="1612180"/>
            <a:ext cx="7987553" cy="9995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en-US" sz="1800" u="sng" dirty="0">
              <a:solidFill>
                <a:srgbClr val="4D4E56"/>
              </a:solidFill>
            </a:endParaRPr>
          </a:p>
          <a:p>
            <a:pPr marL="0" indent="0" algn="ctr">
              <a:buNone/>
            </a:pPr>
            <a:r>
              <a:rPr lang="en-US" altLang="en-US" sz="1800" u="sng" dirty="0">
                <a:solidFill>
                  <a:srgbClr val="4D4E56"/>
                </a:solidFill>
              </a:rPr>
              <a:t>Manual Premium</a:t>
            </a:r>
            <a:r>
              <a:rPr lang="en-US" altLang="en-US" sz="1800" dirty="0">
                <a:solidFill>
                  <a:srgbClr val="4D4E56"/>
                </a:solidFill>
              </a:rPr>
              <a:t>  = Rate X (Payroll / 100)</a:t>
            </a:r>
            <a:endParaRPr lang="en-US" altLang="en-US" sz="1600" dirty="0">
              <a:solidFill>
                <a:srgbClr val="4D4E56"/>
              </a:solidFill>
            </a:endParaRPr>
          </a:p>
          <a:p>
            <a:pPr marL="0" indent="0" algn="ctr">
              <a:buNone/>
            </a:pPr>
            <a:r>
              <a:rPr lang="en-US" altLang="en-US" sz="1600" dirty="0">
                <a:solidFill>
                  <a:srgbClr val="4D4E56"/>
                </a:solidFill>
              </a:rPr>
              <a:t>Payroll Example =$3,000,000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537883" y="629587"/>
            <a:ext cx="8209429" cy="9995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96" tIns="44948" rIns="89896" bIns="4494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365989"/>
                </a:solidFill>
                <a:latin typeface="Montserrat SemiBold"/>
              </a:rPr>
              <a:t>How is a workers' compensation premium calculated?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C84772-D0FE-A0A3-E3E5-F35BFCCE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39580"/>
              </p:ext>
            </p:extLst>
          </p:nvPr>
        </p:nvGraphicFramePr>
        <p:xfrm>
          <a:off x="537883" y="2910106"/>
          <a:ext cx="8209429" cy="25908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52357">
                  <a:extLst>
                    <a:ext uri="{9D8B030D-6E8A-4147-A177-3AD203B41FA5}">
                      <a16:colId xmlns:a16="http://schemas.microsoft.com/office/drawing/2014/main" val="525631213"/>
                    </a:ext>
                  </a:extLst>
                </a:gridCol>
                <a:gridCol w="2052357">
                  <a:extLst>
                    <a:ext uri="{9D8B030D-6E8A-4147-A177-3AD203B41FA5}">
                      <a16:colId xmlns:a16="http://schemas.microsoft.com/office/drawing/2014/main" val="2108025946"/>
                    </a:ext>
                  </a:extLst>
                </a:gridCol>
                <a:gridCol w="2171571">
                  <a:extLst>
                    <a:ext uri="{9D8B030D-6E8A-4147-A177-3AD203B41FA5}">
                      <a16:colId xmlns:a16="http://schemas.microsoft.com/office/drawing/2014/main" val="1859480696"/>
                    </a:ext>
                  </a:extLst>
                </a:gridCol>
                <a:gridCol w="1933144">
                  <a:extLst>
                    <a:ext uri="{9D8B030D-6E8A-4147-A177-3AD203B41FA5}">
                      <a16:colId xmlns:a16="http://schemas.microsoft.com/office/drawing/2014/main" val="1823467872"/>
                    </a:ext>
                  </a:extLst>
                </a:gridCol>
              </a:tblGrid>
              <a:tr h="271594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4D4E56"/>
                          </a:solidFill>
                        </a:rPr>
                        <a:t>Class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4D4E56"/>
                          </a:solidFill>
                        </a:rPr>
                        <a:t>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4D4E56"/>
                          </a:solidFill>
                        </a:rPr>
                        <a:t>Exposure/Payroll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4D4E56"/>
                          </a:solidFill>
                        </a:rPr>
                        <a:t>Manual Premium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28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8829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$3.06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$30,000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$91,800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93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8833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$1.11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$30,000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$33,300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266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8865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$2.65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$30,000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$79,500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10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8866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$2.20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$30,000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$66,000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765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9040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4D4E56"/>
                          </a:solidFill>
                          <a:effectLst/>
                        </a:rPr>
                        <a:t>$3.99 </a:t>
                      </a:r>
                      <a:endParaRPr lang="en-US" sz="1600" b="0" i="0" u="none" strike="noStrike" dirty="0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$30,000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$119,700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57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8832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$0.37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solidFill>
                            <a:srgbClr val="4D4E56"/>
                          </a:solidFill>
                          <a:effectLst/>
                        </a:rPr>
                        <a:t>$30,000 </a:t>
                      </a:r>
                      <a:endParaRPr lang="en-US" sz="1600" b="0" i="0" u="none" strike="noStrike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4D4E56"/>
                          </a:solidFill>
                          <a:effectLst/>
                        </a:rPr>
                        <a:t>$11,100 </a:t>
                      </a:r>
                      <a:endParaRPr lang="en-US" sz="1600" b="0" i="0" u="none" strike="noStrike" dirty="0">
                        <a:solidFill>
                          <a:srgbClr val="4D4E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9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16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1596</Words>
  <Application>Microsoft Macintosh PowerPoint</Application>
  <PresentationFormat>On-screen Show (4:3)</PresentationFormat>
  <Paragraphs>385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Montserrat</vt:lpstr>
      <vt:lpstr>Montserrat Medium</vt:lpstr>
      <vt:lpstr>Montserrat SemiBold</vt:lpstr>
      <vt:lpstr>Symbol</vt:lpstr>
      <vt:lpstr>Office Theme</vt:lpstr>
      <vt:lpstr>New York’s Changes to the Workers’ Compensation MOD Calculation – How it Impacts  Your Business </vt:lpstr>
      <vt:lpstr>Learning Objectives</vt:lpstr>
      <vt:lpstr>What is an Experience Modification Factor?</vt:lpstr>
      <vt:lpstr>Why is your MOD so important? </vt:lpstr>
      <vt:lpstr>PowerPoint Presentation</vt:lpstr>
      <vt:lpstr>Why the change? </vt:lpstr>
      <vt:lpstr>How is a workers' compensation premium calculated?</vt:lpstr>
      <vt:lpstr>PowerPoint Presentation</vt:lpstr>
      <vt:lpstr>How is a workers' compensation premium calculated?</vt:lpstr>
      <vt:lpstr>How is a workers’ compensation premium calculated?</vt:lpstr>
      <vt:lpstr>What is a workers’ compensation premium made of?</vt:lpstr>
      <vt:lpstr>How is the NYS EMF calculated?</vt:lpstr>
      <vt:lpstr>How is the NYS EMF calculated?</vt:lpstr>
      <vt:lpstr>How is the NYS EMF calculated? Expected</vt:lpstr>
      <vt:lpstr>How is the NYS EMF calculated? Actual</vt:lpstr>
      <vt:lpstr>Standard premium</vt:lpstr>
      <vt:lpstr>Few notes on the NYS EMF</vt:lpstr>
      <vt:lpstr>Control losses by:</vt:lpstr>
      <vt:lpstr>Control losses by:</vt:lpstr>
      <vt:lpstr>Control losses by:</vt:lpstr>
      <vt:lpstr>Control losses by:</vt:lpstr>
      <vt:lpstr>Next steps:</vt:lpstr>
      <vt:lpstr>Questions?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Morrisseau</dc:creator>
  <cp:lastModifiedBy>Alyssa Beth Woodruff</cp:lastModifiedBy>
  <cp:revision>60</cp:revision>
  <cp:lastPrinted>2024-06-10T20:15:05Z</cp:lastPrinted>
  <dcterms:created xsi:type="dcterms:W3CDTF">2021-09-01T13:00:40Z</dcterms:created>
  <dcterms:modified xsi:type="dcterms:W3CDTF">2024-10-03T18:23:34Z</dcterms:modified>
</cp:coreProperties>
</file>